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61" r:id="rId3"/>
    <p:sldId id="260" r:id="rId4"/>
  </p:sldIdLst>
  <p:sldSz cx="12192000" cy="6858000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25B2D2-A491-867D-E955-A16934B56556}" name="Joseph Bellomo" initials="JB" userId="6510171b85e1c32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48066" autoAdjust="0"/>
  </p:normalViewPr>
  <p:slideViewPr>
    <p:cSldViewPr snapToGrid="0">
      <p:cViewPr varScale="1">
        <p:scale>
          <a:sx n="77" d="100"/>
          <a:sy n="77" d="100"/>
        </p:scale>
        <p:origin x="33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996A9B2-AD5D-B975-071E-94E5747C22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B5D25A4-A731-69C8-6898-4FD106F6DB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0C2C9-F5AE-4C55-A421-D7232FF482D2}" type="datetime1">
              <a:rPr lang="fr-BE" smtClean="0"/>
              <a:t>09-02-25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83771D-9F24-EA1E-97C3-2342F4CC84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21AE58-FB06-BF73-6C44-DD57BA55D0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5A1B8-7981-42E3-896D-29FC055EEB7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054336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56D79-CCBE-4009-947D-D1DA4428B078}" type="datetime1">
              <a:rPr lang="fr-BE" smtClean="0"/>
              <a:t>09-02-25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ECBC-4139-4BC3-835B-140B9103B39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8370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Edwin_Foster_Coddington" TargetMode="External"/><Relationship Id="rId13" Type="http://schemas.openxmlformats.org/officeDocument/2006/relationships/hyperlink" Target="https://fr.wikipedia.org/wiki/M81_(galaxie)" TargetMode="External"/><Relationship Id="rId18" Type="http://schemas.openxmlformats.org/officeDocument/2006/relationships/hyperlink" Target="https://fr.wikipedia.org/wiki/NGC_3077" TargetMode="External"/><Relationship Id="rId3" Type="http://schemas.openxmlformats.org/officeDocument/2006/relationships/hyperlink" Target="https://fr.wikipedia.org/wiki/Galaxie_spirale_interm%C3%A9diaire" TargetMode="External"/><Relationship Id="rId7" Type="http://schemas.openxmlformats.org/officeDocument/2006/relationships/hyperlink" Target="https://fr.wikipedia.org/wiki/%C3%89tats-Unis" TargetMode="External"/><Relationship Id="rId12" Type="http://schemas.openxmlformats.org/officeDocument/2006/relationships/hyperlink" Target="https://fr.wikipedia.org/wiki/IC_2574#cite_note-garcia-6" TargetMode="External"/><Relationship Id="rId17" Type="http://schemas.openxmlformats.org/officeDocument/2006/relationships/hyperlink" Target="https://fr.wikipedia.org/wiki/NGC_2976" TargetMode="External"/><Relationship Id="rId2" Type="http://schemas.openxmlformats.org/officeDocument/2006/relationships/slide" Target="../slides/slide2.xml"/><Relationship Id="rId16" Type="http://schemas.openxmlformats.org/officeDocument/2006/relationships/hyperlink" Target="https://fr.wikipedia.org/wiki/NGC_2403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r.wikipedia.org/wiki/Voie_lact%C3%A9e" TargetMode="External"/><Relationship Id="rId11" Type="http://schemas.openxmlformats.org/officeDocument/2006/relationships/hyperlink" Target="https://fr.wikipedia.org/wiki/IC_2574#cite_note-kara-5" TargetMode="External"/><Relationship Id="rId5" Type="http://schemas.openxmlformats.org/officeDocument/2006/relationships/hyperlink" Target="https://fr.wikipedia.org/wiki/Ann%C3%A9e-lumi%C3%A8re" TargetMode="External"/><Relationship Id="rId15" Type="http://schemas.openxmlformats.org/officeDocument/2006/relationships/hyperlink" Target="https://fr.wikipedia.org/wiki/NGC_2366" TargetMode="External"/><Relationship Id="rId10" Type="http://schemas.openxmlformats.org/officeDocument/2006/relationships/hyperlink" Target="https://fr.wikipedia.org/wiki/Groupe_de_M81" TargetMode="External"/><Relationship Id="rId19" Type="http://schemas.openxmlformats.org/officeDocument/2006/relationships/hyperlink" Target="https://fr.wikipedia.org/wiki/NGC_4236" TargetMode="External"/><Relationship Id="rId4" Type="http://schemas.openxmlformats.org/officeDocument/2006/relationships/hyperlink" Target="https://fr.wikipedia.org/wiki/Grande_Ourse" TargetMode="External"/><Relationship Id="rId9" Type="http://schemas.openxmlformats.org/officeDocument/2006/relationships/hyperlink" Target="https://fr.wikipedia.org/wiki/1898" TargetMode="External"/><Relationship Id="rId14" Type="http://schemas.openxmlformats.org/officeDocument/2006/relationships/hyperlink" Target="https://fr.wikipedia.org/wiki/M82_(galaxie)" TargetMode="Externa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Edwin_Foster_Coddington" TargetMode="External"/><Relationship Id="rId13" Type="http://schemas.openxmlformats.org/officeDocument/2006/relationships/hyperlink" Target="https://fr.wikipedia.org/wiki/M81_(galaxie)" TargetMode="External"/><Relationship Id="rId18" Type="http://schemas.openxmlformats.org/officeDocument/2006/relationships/hyperlink" Target="https://fr.wikipedia.org/wiki/NGC_3077" TargetMode="External"/><Relationship Id="rId3" Type="http://schemas.openxmlformats.org/officeDocument/2006/relationships/hyperlink" Target="https://fr.wikipedia.org/wiki/Galaxie_spirale_interm%C3%A9diaire" TargetMode="External"/><Relationship Id="rId7" Type="http://schemas.openxmlformats.org/officeDocument/2006/relationships/hyperlink" Target="https://fr.wikipedia.org/wiki/%C3%89tats-Unis" TargetMode="External"/><Relationship Id="rId12" Type="http://schemas.openxmlformats.org/officeDocument/2006/relationships/hyperlink" Target="https://fr.wikipedia.org/wiki/IC_2574#cite_note-garcia-6" TargetMode="External"/><Relationship Id="rId17" Type="http://schemas.openxmlformats.org/officeDocument/2006/relationships/hyperlink" Target="https://fr.wikipedia.org/wiki/NGC_2976" TargetMode="External"/><Relationship Id="rId2" Type="http://schemas.openxmlformats.org/officeDocument/2006/relationships/slide" Target="../slides/slide3.xml"/><Relationship Id="rId16" Type="http://schemas.openxmlformats.org/officeDocument/2006/relationships/hyperlink" Target="https://fr.wikipedia.org/wiki/NGC_2403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r.wikipedia.org/wiki/Voie_lact%C3%A9e" TargetMode="External"/><Relationship Id="rId11" Type="http://schemas.openxmlformats.org/officeDocument/2006/relationships/hyperlink" Target="https://fr.wikipedia.org/wiki/IC_2574#cite_note-kara-5" TargetMode="External"/><Relationship Id="rId5" Type="http://schemas.openxmlformats.org/officeDocument/2006/relationships/hyperlink" Target="https://fr.wikipedia.org/wiki/Ann%C3%A9e-lumi%C3%A8re" TargetMode="External"/><Relationship Id="rId15" Type="http://schemas.openxmlformats.org/officeDocument/2006/relationships/hyperlink" Target="https://fr.wikipedia.org/wiki/NGC_2366" TargetMode="External"/><Relationship Id="rId10" Type="http://schemas.openxmlformats.org/officeDocument/2006/relationships/hyperlink" Target="https://fr.wikipedia.org/wiki/Groupe_de_M81" TargetMode="External"/><Relationship Id="rId19" Type="http://schemas.openxmlformats.org/officeDocument/2006/relationships/hyperlink" Target="https://fr.wikipedia.org/wiki/NGC_4236" TargetMode="External"/><Relationship Id="rId4" Type="http://schemas.openxmlformats.org/officeDocument/2006/relationships/hyperlink" Target="https://fr.wikipedia.org/wiki/Grande_Ourse" TargetMode="External"/><Relationship Id="rId9" Type="http://schemas.openxmlformats.org/officeDocument/2006/relationships/hyperlink" Target="https://fr.wikipedia.org/wiki/1898" TargetMode="External"/><Relationship Id="rId14" Type="http://schemas.openxmlformats.org/officeDocument/2006/relationships/hyperlink" Target="https://fr.wikipedia.org/wiki/M82_(galaxie)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3D56D79-CCBE-4009-947D-D1DA4428B078}" type="datetime1">
              <a:rPr lang="fr-BE" smtClean="0"/>
              <a:t>09-02-25</a:t>
            </a:fld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2ECBC-4139-4BC3-835B-140B9103B393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6550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IC 2574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est une 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3" tooltip="Galaxie spirale intermédiaire"/>
              </a:rPr>
              <a:t>galaxie spirale intermédiaire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(Naine) située dans la 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4"/>
              </a:rPr>
              <a:t>constellation de la Grande Ourse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à environ 10,7 millions d'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5" tooltip="Année-lumière"/>
              </a:rPr>
              <a:t>années-lumière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de la 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6" tooltip="Voie lactée"/>
              </a:rPr>
              <a:t>Voie lactée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endParaRPr lang="fr-BE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Elle a été découverte par l'astronome 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7" tooltip="États-Unis"/>
              </a:rPr>
              <a:t>américain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8" tooltip="Edwin Foster Coddington"/>
              </a:rPr>
              <a:t>Edwin Foster </a:t>
            </a:r>
            <a:r>
              <a:rPr lang="fr-BE" b="0" i="0" u="none" strike="noStrike" dirty="0" err="1">
                <a:effectLst/>
                <a:latin typeface="Arial" panose="020B0604020202020204" pitchFamily="34" charset="0"/>
                <a:hlinkClick r:id="rId8" tooltip="Edwin Foster Coddington"/>
              </a:rPr>
              <a:t>Coddington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en 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9" tooltip="1898"/>
              </a:rPr>
              <a:t>1898</a:t>
            </a:r>
            <a:endParaRPr lang="fr-BE" b="0" i="0" u="none" strike="noStrike" dirty="0">
              <a:effectLst/>
              <a:latin typeface="Arial" panose="020B0604020202020204" pitchFamily="34" charset="0"/>
            </a:endParaRPr>
          </a:p>
          <a:p>
            <a:endParaRPr lang="fr-BE" b="0" i="0" u="none" strike="noStrike" dirty="0">
              <a:effectLst/>
              <a:latin typeface="Arial" panose="020B0604020202020204" pitchFamily="34" charset="0"/>
            </a:endParaRPr>
          </a:p>
          <a:p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IC 2574 fait partie du 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10" tooltip="Groupe de M81"/>
              </a:rPr>
              <a:t>groupe de M81</a:t>
            </a:r>
            <a:r>
              <a:rPr lang="fr-BE" b="0" i="0" u="none" strike="noStrike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11"/>
              </a:rPr>
              <a:t>5</a:t>
            </a:r>
            <a:r>
              <a:rPr lang="fr-BE" b="0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fr-BE" b="0" i="0" u="none" strike="noStrike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12"/>
              </a:rPr>
              <a:t>6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Le </a:t>
            </a:r>
            <a:r>
              <a:rPr lang="fr-BE" b="0" i="0" u="sng" dirty="0">
                <a:effectLst/>
                <a:latin typeface="Arial" panose="020B0604020202020204" pitchFamily="34" charset="0"/>
                <a:hlinkClick r:id="rId10"/>
              </a:rPr>
              <a:t>groupe de M81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compte près d'une quarantaine de galaxies connues dont les plus importantes sont 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13" tooltip="M81 (galaxie)"/>
              </a:rPr>
              <a:t>M81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14" tooltip="M82 (galaxie)"/>
              </a:rPr>
              <a:t>M82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(NGC 3034), 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15" tooltip="NGC 2366"/>
              </a:rPr>
              <a:t>NGC 2366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16" tooltip="NGC 2403"/>
              </a:rPr>
              <a:t>NGC 2403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17" tooltip="NGC 2976"/>
              </a:rPr>
              <a:t>NGC 2976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18" tooltip="NGC 3077"/>
              </a:rPr>
              <a:t>NGC 3077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19" tooltip="NGC 4236"/>
              </a:rPr>
              <a:t>NGC 4236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et IC 2574</a:t>
            </a:r>
            <a:endParaRPr lang="fr-BE" dirty="0"/>
          </a:p>
          <a:p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3D56D79-CCBE-4009-947D-D1DA4428B078}" type="datetime1">
              <a:rPr lang="fr-BE" smtClean="0"/>
              <a:t>09-02-25</a:t>
            </a:fld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2ECBC-4139-4BC3-835B-140B9103B393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35273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IC 2574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est une 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3" tooltip="Galaxie spirale intermédiaire"/>
              </a:rPr>
              <a:t>galaxie spirale intermédiaire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située dans la 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4"/>
              </a:rPr>
              <a:t>constellation de la Grande Ourse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à environ 10,7 millions d'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5" tooltip="Année-lumière"/>
              </a:rPr>
              <a:t>années-lumière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de la 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6" tooltip="Voie lactée"/>
              </a:rPr>
              <a:t>Voie lactée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endParaRPr lang="fr-BE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Elle a été découverte par l'astronome 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7" tooltip="États-Unis"/>
              </a:rPr>
              <a:t>américain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8" tooltip="Edwin Foster Coddington"/>
              </a:rPr>
              <a:t>Edwin Foster </a:t>
            </a:r>
            <a:r>
              <a:rPr lang="fr-BE" b="0" i="0" u="none" strike="noStrike" dirty="0" err="1">
                <a:effectLst/>
                <a:latin typeface="Arial" panose="020B0604020202020204" pitchFamily="34" charset="0"/>
                <a:hlinkClick r:id="rId8" tooltip="Edwin Foster Coddington"/>
              </a:rPr>
              <a:t>Coddington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en 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9" tooltip="1898"/>
              </a:rPr>
              <a:t>1898</a:t>
            </a:r>
            <a:endParaRPr lang="fr-BE" b="0" i="0" u="none" strike="noStrike" dirty="0">
              <a:effectLst/>
              <a:latin typeface="Arial" panose="020B0604020202020204" pitchFamily="34" charset="0"/>
            </a:endParaRPr>
          </a:p>
          <a:p>
            <a:endParaRPr lang="fr-BE" b="0" i="0" u="none" strike="noStrike" dirty="0">
              <a:effectLst/>
              <a:latin typeface="Arial" panose="020B0604020202020204" pitchFamily="34" charset="0"/>
            </a:endParaRPr>
          </a:p>
          <a:p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IC 2574 fait partie du 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10" tooltip="Groupe de M81"/>
              </a:rPr>
              <a:t>groupe de M81</a:t>
            </a:r>
            <a:r>
              <a:rPr lang="fr-BE" b="0" i="0" u="none" strike="noStrike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11"/>
              </a:rPr>
              <a:t>5</a:t>
            </a:r>
            <a:r>
              <a:rPr lang="fr-BE" b="0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fr-BE" b="0" i="0" u="none" strike="noStrike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12"/>
              </a:rPr>
              <a:t>6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Le </a:t>
            </a:r>
            <a:r>
              <a:rPr lang="fr-BE" b="0" i="0" u="sng" dirty="0">
                <a:effectLst/>
                <a:latin typeface="Arial" panose="020B0604020202020204" pitchFamily="34" charset="0"/>
                <a:hlinkClick r:id="rId10"/>
              </a:rPr>
              <a:t>groupe de M81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compte près d'une quarantaine de galaxies connues dont les plus importantes sont 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13" tooltip="M81 (galaxie)"/>
              </a:rPr>
              <a:t>M81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14" tooltip="M82 (galaxie)"/>
              </a:rPr>
              <a:t>M82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(NGC 3034), 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15" tooltip="NGC 2366"/>
              </a:rPr>
              <a:t>NGC 2366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16" tooltip="NGC 2403"/>
              </a:rPr>
              <a:t>NGC 2403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17" tooltip="NGC 2976"/>
              </a:rPr>
              <a:t>NGC 2976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18" tooltip="NGC 3077"/>
              </a:rPr>
              <a:t>NGC 3077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BE" b="0" i="0" u="none" strike="noStrike" dirty="0">
                <a:effectLst/>
                <a:latin typeface="Arial" panose="020B0604020202020204" pitchFamily="34" charset="0"/>
                <a:hlinkClick r:id="rId19" tooltip="NGC 4236"/>
              </a:rPr>
              <a:t>NGC 4236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et IC 2574</a:t>
            </a:r>
          </a:p>
          <a:p>
            <a:endParaRPr lang="fr-BE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fr-BE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 prise de vue :  Du 1/1/2024 au 1/1/2025</a:t>
            </a:r>
          </a:p>
          <a:p>
            <a:endParaRPr lang="fr-BE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Lieu : Lac Balaton (Hongrie)</a:t>
            </a:r>
          </a:p>
          <a:p>
            <a:endParaRPr lang="fr-BE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Temps d’exposition : 41 heures </a:t>
            </a:r>
          </a:p>
          <a:p>
            <a:endParaRPr lang="fr-BE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Matériel :</a:t>
            </a:r>
          </a:p>
          <a:p>
            <a:endParaRPr lang="fr-BE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Tube Newton : 400mm/1820mm (f/4,5) auto construit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Monture : </a:t>
            </a:r>
            <a:r>
              <a:rPr lang="fr-B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Fornax</a:t>
            </a: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équatorial 150 :  12,000€ hors TVA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BE" b="0" i="0" u="none" strike="noStrike" dirty="0">
                <a:solidFill>
                  <a:srgbClr val="1C244B"/>
                </a:solidFill>
                <a:effectLst/>
                <a:latin typeface="Poppins" panose="00000500000000000000" pitchFamily="2" charset="0"/>
              </a:rPr>
              <a:t>ASI533 Pro </a:t>
            </a:r>
            <a:r>
              <a:rPr lang="fr-BE" b="0" i="0" u="none" strike="noStrike" dirty="0" err="1">
                <a:solidFill>
                  <a:srgbClr val="1C244B"/>
                </a:solidFill>
                <a:effectLst/>
                <a:latin typeface="Poppins" panose="00000500000000000000" pitchFamily="2" charset="0"/>
              </a:rPr>
              <a:t>Serie</a:t>
            </a:r>
            <a:r>
              <a:rPr lang="fr-BE" b="0" i="0" u="none" strike="noStrike" dirty="0">
                <a:solidFill>
                  <a:srgbClr val="1C244B"/>
                </a:solidFill>
                <a:effectLst/>
                <a:latin typeface="Poppins" panose="00000500000000000000" pitchFamily="2" charset="0"/>
              </a:rPr>
              <a:t> : 800 et 1700 €</a:t>
            </a:r>
            <a:endParaRPr lang="fr-BE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Caméra ASI 2600 pro : entre 1500 et 3000 €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Utilisation de divers filtres R,G,B et </a:t>
            </a:r>
            <a:r>
              <a:rPr lang="fr-B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Halpha</a:t>
            </a:r>
            <a:endParaRPr lang="fr-BE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Gestion du suivi ZWO ASIAIR et mini caméra : 550 €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BE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BE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https://fenyeslorand.hu/ant/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BE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BE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BE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fr-BE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fr-BE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fr-BE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2ECBC-4139-4BC3-835B-140B9103B393}" type="slidenum">
              <a:rPr lang="fr-BE" smtClean="0"/>
              <a:t>3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494F11-A60A-78D2-FE0D-FE2652E8339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CCB1075-307B-44C5-83DF-80327773E040}" type="datetime1">
              <a:rPr lang="fr-BE" smtClean="0"/>
              <a:t>09-02-25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748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3A464B-D3EF-3034-9E0B-C122886C5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4A5AFF-5C00-B867-26E7-3C46B1A64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C8CD0F-1C7C-3086-9C5C-DF4E972E0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0BB7-2B05-47F6-BB6A-1ABE4619AED1}" type="datetime1">
              <a:rPr lang="fr-BE" smtClean="0"/>
              <a:t>09-02-25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1CA73A-1131-3027-C4ED-E66DFD2C0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85A8A0-B61C-ACBE-4722-352126532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8079-33FD-4DEE-8CDF-53862C5F0C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715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B3C5D-F0E5-58A8-653B-E2D6B7CC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99C50F-B69A-3B76-AD1A-37A0B8CD0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0ADADE-5C41-25B0-8361-9FFD1A6CD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CC8B-2651-409F-89FA-328647526EA2}" type="datetime1">
              <a:rPr lang="fr-BE" smtClean="0"/>
              <a:t>09-02-25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56CFB8-7D77-E7D5-5AD1-5CA4D644B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185E7B-E21D-6E35-7FFE-468CC12B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8079-33FD-4DEE-8CDF-53862C5F0C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181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16B36CC-220D-CD4A-8606-4A51E443C4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B89991-6D07-86E3-9865-DE394DEBE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66662D-63A5-81CC-3B89-00D669236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373A-029F-44AE-8DCC-E63324FF9453}" type="datetime1">
              <a:rPr lang="fr-BE" smtClean="0"/>
              <a:t>09-02-25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1F5E8C-72D7-EF4D-B211-2060E408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A34E64-02D3-89B0-9CCA-E12B0F25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8079-33FD-4DEE-8CDF-53862C5F0C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522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0C8A18-1918-26A9-5D28-F2EA5061C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7DA3F3-84B8-D73E-415E-78EBED633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A6A4F-A367-1691-3A3D-92EF61D4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DEF8-0FBB-4616-8887-F64A19E08ED2}" type="datetime1">
              <a:rPr lang="fr-BE" smtClean="0"/>
              <a:t>09-02-25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95F244-6D25-D3D9-D119-BCF8D1BFF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792E16-0B7A-33B9-FCF0-4EB3B59EE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8079-33FD-4DEE-8CDF-53862C5F0C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373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A9DA4D-3445-6D51-0310-548573ACA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F5BB8B-2241-E28C-574E-54C7158C8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51A052-44E7-28A7-8C2A-06183FC7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A5B9-B355-4A02-B863-FCF9B26F1492}" type="datetime1">
              <a:rPr lang="fr-BE" smtClean="0"/>
              <a:t>09-02-25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FA9647-4A4A-EE65-361B-AB4F736F0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1D783F-2580-2E21-C5A3-B91727DCF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8079-33FD-4DEE-8CDF-53862C5F0C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19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3B1BC8-4C5B-B4D2-7906-5960C0F3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AC0737-BF3B-0C23-10BB-EA15993FC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5475AD-3B4E-3847-D560-686477032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D6C1CA-B816-468F-593C-AC59D0BD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9CCD-16A9-48EB-B446-BD9358C1F10E}" type="datetime1">
              <a:rPr lang="fr-BE" smtClean="0"/>
              <a:t>09-02-25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878D29-D11B-E9D7-734E-7B5B321D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339640-E3DF-59D3-7DD7-CC5CFFD4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8079-33FD-4DEE-8CDF-53862C5F0C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480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F7E167-CDB5-9549-3096-F4BBEFFE4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951E4D-CD6C-7362-4175-C4986BC5B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299D6C-0CCA-9641-212D-153968464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6551699-297C-4C7A-57FA-848BDBAAA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3B40B7-CDB5-616D-F857-1B641564F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CFCE6F5-3277-266E-59F4-60E8D6E3B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65C4-1241-4D84-AE7B-6878F2B58613}" type="datetime1">
              <a:rPr lang="fr-BE" smtClean="0"/>
              <a:t>09-02-25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D7BBF5B-3BFA-45E8-7A44-884074BD3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ED74688-2718-1368-40B2-8EAA2EF7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8079-33FD-4DEE-8CDF-53862C5F0C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169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EB29FC-D780-2403-9649-2EB13B8F0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FA186AC-E9F9-E3A2-70EF-7C417213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6034-9921-4AF0-953F-B4A9DB5B980F}" type="datetime1">
              <a:rPr lang="fr-BE" smtClean="0"/>
              <a:t>09-02-25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1D11AB-44BE-C25B-7DF4-C6481A2E1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4A1635-DC13-4516-555E-56EE5A328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8079-33FD-4DEE-8CDF-53862C5F0C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342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F9179C8-DD95-23FE-4C89-B3E4A1798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1681-56C8-40B1-BA01-2334C1DE0799}" type="datetime1">
              <a:rPr lang="fr-BE" smtClean="0"/>
              <a:t>09-02-25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506F49-62FA-4AEC-8267-31CFE629A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BBE8F0-4E6E-3DB0-80E7-DAF77DDAB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8079-33FD-4DEE-8CDF-53862C5F0C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153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E02941-7F48-797A-F866-EA48DE38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2CC095-25FD-6269-6FCB-0DFBA5BD3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CC3CD1-13C5-F900-9D55-9BAFE6BAA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D0BA26-634D-0CE9-EBFA-7288257F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8982-2163-44E9-B04E-B41F6725088E}" type="datetime1">
              <a:rPr lang="fr-BE" smtClean="0"/>
              <a:t>09-02-25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092589-D8F2-17B3-F68E-650EFB04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36ABDB-C560-62D9-2A9A-42FB43799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8079-33FD-4DEE-8CDF-53862C5F0C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929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1326D-F00E-5729-18E5-EE0E9492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2953324-1BB3-70B1-D695-68AC31094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266ED8F-EEEF-1E81-0BE6-A3A222F00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D65BDC-C403-8B9B-A958-886FF78C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9C53-AC78-4087-BB25-B70B259F7BCB}" type="datetime1">
              <a:rPr lang="fr-BE" smtClean="0"/>
              <a:t>09-02-25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F3C4D4-E22B-F375-955D-AF54171C3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57166F-F598-3FE8-4C0B-93A4627E7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8079-33FD-4DEE-8CDF-53862C5F0C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963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04DB3B-4EA9-733A-2C16-EB94EE5D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015426-B396-94EE-152B-1D9811C42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42B760-120A-C112-32A2-DABF56962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BEC9B-1FB9-47C0-820D-045BD85B619A}" type="datetime1">
              <a:rPr lang="fr-BE" smtClean="0"/>
              <a:t>09-02-25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B405AD-0187-CC54-4214-95A1113DC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1A72E6-0402-98A7-7754-0B30F45BA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38079-33FD-4DEE-8CDF-53862C5F0CE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705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8D4476-CF35-57DD-86FA-356C19253D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/>
              <a:t>Apod</a:t>
            </a:r>
            <a:r>
              <a:rPr lang="fr-BE" dirty="0"/>
              <a:t>(</a:t>
            </a:r>
            <a:r>
              <a:rPr lang="fr-BE" dirty="0" err="1"/>
              <a:t>ologie</a:t>
            </a:r>
            <a:r>
              <a:rPr lang="fr-BE" dirty="0"/>
              <a:t>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F9A2D98-23B9-F375-935C-75597B0BFF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Du </a:t>
            </a:r>
            <a:r>
              <a:rPr lang="fr-BE"/>
              <a:t>6 février 2025</a:t>
            </a:r>
          </a:p>
        </p:txBody>
      </p:sp>
    </p:spTree>
    <p:extLst>
      <p:ext uri="{BB962C8B-B14F-4D97-AF65-F5344CB8AC3E}">
        <p14:creationId xmlns:p14="http://schemas.microsoft.com/office/powerpoint/2010/main" val="321555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29E7D0-5FE7-211E-F69A-EB600A3D2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2320"/>
          </a:xfrm>
        </p:spPr>
        <p:txBody>
          <a:bodyPr>
            <a:normAutofit/>
          </a:bodyPr>
          <a:lstStyle/>
          <a:p>
            <a:r>
              <a:rPr lang="fr-BE" sz="3100" b="1" cap="all" dirty="0">
                <a:solidFill>
                  <a:srgbClr val="23282C"/>
                </a:solidFill>
                <a:latin typeface="Open Sans" panose="020B0606030504020204" pitchFamily="34" charset="0"/>
              </a:rPr>
              <a:t>La Nébuleuse </a:t>
            </a:r>
            <a:r>
              <a:rPr lang="fr-BE" sz="3100" b="1" cap="all" dirty="0" err="1">
                <a:solidFill>
                  <a:srgbClr val="23282C"/>
                </a:solidFill>
                <a:latin typeface="Open Sans" panose="020B0606030504020204" pitchFamily="34" charset="0"/>
              </a:rPr>
              <a:t>Coddington</a:t>
            </a:r>
            <a:r>
              <a:rPr lang="fr-BE" sz="3100" b="1" cap="all" dirty="0">
                <a:solidFill>
                  <a:srgbClr val="23282C"/>
                </a:solidFill>
                <a:latin typeface="Open Sans" panose="020B0606030504020204" pitchFamily="34" charset="0"/>
              </a:rPr>
              <a:t> (IC 2574) . </a:t>
            </a:r>
            <a:r>
              <a:rPr lang="fr-BE" sz="2200" b="1" cap="all" dirty="0">
                <a:solidFill>
                  <a:srgbClr val="23282C"/>
                </a:solidFill>
                <a:latin typeface="Open Sans" panose="020B0606030504020204" pitchFamily="34" charset="0"/>
              </a:rPr>
              <a:t>où suis-je ?</a:t>
            </a:r>
            <a:br>
              <a:rPr lang="fr-BE" dirty="0"/>
            </a:br>
            <a:endParaRPr lang="fr-BE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FB917E6-BB59-BF32-9773-52970E4B3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00997" y="1050117"/>
            <a:ext cx="6471138" cy="5625172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7FC6CECB-B97B-085D-A53B-F84F3D6D4AFA}"/>
              </a:ext>
            </a:extLst>
          </p:cNvPr>
          <p:cNvSpPr txBox="1">
            <a:spLocks/>
          </p:cNvSpPr>
          <p:nvPr/>
        </p:nvSpPr>
        <p:spPr>
          <a:xfrm>
            <a:off x="705142" y="404423"/>
            <a:ext cx="11280531" cy="788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7470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B24DF2-DA60-78D5-6E0A-0F701573B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142" y="404423"/>
            <a:ext cx="11280531" cy="788426"/>
          </a:xfrm>
        </p:spPr>
        <p:txBody>
          <a:bodyPr/>
          <a:lstStyle/>
          <a:p>
            <a:r>
              <a:rPr lang="fr-BE" b="1" cap="all" dirty="0">
                <a:solidFill>
                  <a:srgbClr val="23282C"/>
                </a:solidFill>
                <a:effectLst/>
                <a:latin typeface="Open Sans" panose="020B0606030504020204" pitchFamily="34" charset="0"/>
              </a:rPr>
              <a:t>La Nébuleuse </a:t>
            </a:r>
            <a:r>
              <a:rPr lang="fr-BE" b="1" cap="all" dirty="0" err="1">
                <a:solidFill>
                  <a:srgbClr val="23282C"/>
                </a:solidFill>
                <a:effectLst/>
                <a:latin typeface="Open Sans" panose="020B0606030504020204" pitchFamily="34" charset="0"/>
              </a:rPr>
              <a:t>Coddington</a:t>
            </a:r>
            <a:r>
              <a:rPr lang="fr-BE" b="1" cap="all" dirty="0">
                <a:solidFill>
                  <a:srgbClr val="23282C"/>
                </a:solidFill>
                <a:effectLst/>
                <a:latin typeface="Open Sans" panose="020B0606030504020204" pitchFamily="34" charset="0"/>
              </a:rPr>
              <a:t> (IC 2574)</a:t>
            </a:r>
            <a:endParaRPr lang="fr-BE" dirty="0"/>
          </a:p>
        </p:txBody>
      </p:sp>
      <p:pic>
        <p:nvPicPr>
          <p:cNvPr id="7" name="Espace réservé du contenu 6" descr="Une image contenant galaxie, espace, étoile, Espace lointain&#10;&#10;Description générée automatiquement">
            <a:extLst>
              <a:ext uri="{FF2B5EF4-FFF2-40B4-BE49-F238E27FC236}">
                <a16:creationId xmlns:a16="http://schemas.microsoft.com/office/drawing/2014/main" id="{39C25176-46F0-2004-B3C2-957636279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29" y="1206478"/>
            <a:ext cx="8117059" cy="5247099"/>
          </a:xfrm>
        </p:spPr>
      </p:pic>
    </p:spTree>
    <p:extLst>
      <p:ext uri="{BB962C8B-B14F-4D97-AF65-F5344CB8AC3E}">
        <p14:creationId xmlns:p14="http://schemas.microsoft.com/office/powerpoint/2010/main" val="16398085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302</Words>
  <Application>Microsoft Office PowerPoint</Application>
  <PresentationFormat>Grand écran</PresentationFormat>
  <Paragraphs>44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Open Sans</vt:lpstr>
      <vt:lpstr>Poppins</vt:lpstr>
      <vt:lpstr>Thème Office</vt:lpstr>
      <vt:lpstr>Apod(ologie)</vt:lpstr>
      <vt:lpstr>La Nébuleuse Coddington (IC 2574) . où suis-je ? </vt:lpstr>
      <vt:lpstr>La Nébuleuse Coddington (IC 2574)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Apod(ologie)</dc:title>
  <dc:creator>Joseph Bellomo</dc:creator>
  <cp:lastModifiedBy>Joseph Bellomo</cp:lastModifiedBy>
  <cp:revision>16</cp:revision>
  <cp:lastPrinted>2025-01-28T17:58:06Z</cp:lastPrinted>
  <dcterms:created xsi:type="dcterms:W3CDTF">2023-10-24T15:55:09Z</dcterms:created>
  <dcterms:modified xsi:type="dcterms:W3CDTF">2025-02-09T16:31:01Z</dcterms:modified>
</cp:coreProperties>
</file>