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8" r:id="rId3"/>
    <p:sldId id="259" r:id="rId4"/>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25B2D2-A491-867D-E955-A16934B56556}" name="Joseph Bellomo" initials="JB" userId="6510171b85e1c32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7386" autoAdjust="0"/>
  </p:normalViewPr>
  <p:slideViewPr>
    <p:cSldViewPr snapToGrid="0">
      <p:cViewPr varScale="1">
        <p:scale>
          <a:sx n="159" d="100"/>
          <a:sy n="159" d="100"/>
        </p:scale>
        <p:origin x="22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8/10/relationships/authors" Targe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996A9B2-AD5D-B975-071E-94E5747C229D}"/>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8B5D25A4-A731-69C8-6898-4FD106F6DBD7}"/>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B380C2C9-F5AE-4C55-A421-D7232FF482D2}" type="datetime1">
              <a:rPr lang="fr-BE" smtClean="0"/>
              <a:t>27-05-25</a:t>
            </a:fld>
            <a:endParaRPr lang="fr-BE"/>
          </a:p>
        </p:txBody>
      </p:sp>
      <p:sp>
        <p:nvSpPr>
          <p:cNvPr id="4" name="Espace réservé du pied de page 3">
            <a:extLst>
              <a:ext uri="{FF2B5EF4-FFF2-40B4-BE49-F238E27FC236}">
                <a16:creationId xmlns:a16="http://schemas.microsoft.com/office/drawing/2014/main" id="{1183771D-9F24-EA1E-97C3-2342F4CC84D8}"/>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5D21AE58-FB06-BF73-6C44-DD57BA55D04E}"/>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2925A1B8-7981-42E3-896D-29FC055EEB71}" type="slidenum">
              <a:rPr lang="fr-BE" smtClean="0"/>
              <a:t>‹N°›</a:t>
            </a:fld>
            <a:endParaRPr lang="fr-BE"/>
          </a:p>
        </p:txBody>
      </p:sp>
    </p:spTree>
    <p:extLst>
      <p:ext uri="{BB962C8B-B14F-4D97-AF65-F5344CB8AC3E}">
        <p14:creationId xmlns:p14="http://schemas.microsoft.com/office/powerpoint/2010/main" val="22905433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C3D56D79-CCBE-4009-947D-D1DA4428B078}" type="datetime1">
              <a:rPr lang="fr-BE" smtClean="0"/>
              <a:t>27-05-25</a:t>
            </a:fld>
            <a:endParaRPr lang="fr-BE"/>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5C82ECBC-4139-4BC3-835B-140B9103B393}" type="slidenum">
              <a:rPr lang="fr-BE" smtClean="0"/>
              <a:t>‹N°›</a:t>
            </a:fld>
            <a:endParaRPr lang="fr-BE"/>
          </a:p>
        </p:txBody>
      </p:sp>
    </p:spTree>
    <p:extLst>
      <p:ext uri="{BB962C8B-B14F-4D97-AF65-F5344CB8AC3E}">
        <p14:creationId xmlns:p14="http://schemas.microsoft.com/office/powerpoint/2010/main" val="3328370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fr.wikipedia.org/wiki/Chine" TargetMode="External"/><Relationship Id="rId3" Type="http://schemas.openxmlformats.org/officeDocument/2006/relationships/hyperlink" Target="https://fr.wikipedia.org/wiki/%C3%89toile" TargetMode="External"/><Relationship Id="rId7" Type="http://schemas.openxmlformats.org/officeDocument/2006/relationships/hyperlink" Target="https://fr.wikipedia.org/wiki/Terr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r.wikipedia.org/wiki/Ann%C3%A9es-lumi%C3%A8re" TargetMode="External"/><Relationship Id="rId5" Type="http://schemas.openxmlformats.org/officeDocument/2006/relationships/hyperlink" Target="https://fr.wikipedia.org/wiki/Ophiuchus" TargetMode="External"/><Relationship Id="rId4" Type="http://schemas.openxmlformats.org/officeDocument/2006/relationships/hyperlink" Target="https://fr.wikipedia.org/wiki/Constell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e la date 3"/>
          <p:cNvSpPr>
            <a:spLocks noGrp="1"/>
          </p:cNvSpPr>
          <p:nvPr>
            <p:ph type="dt" idx="1"/>
          </p:nvPr>
        </p:nvSpPr>
        <p:spPr/>
        <p:txBody>
          <a:bodyPr/>
          <a:lstStyle/>
          <a:p>
            <a:fld id="{C3D56D79-CCBE-4009-947D-D1DA4428B078}" type="datetime1">
              <a:rPr lang="fr-BE" smtClean="0"/>
              <a:t>27-05-25</a:t>
            </a:fld>
            <a:endParaRPr lang="fr-BE"/>
          </a:p>
        </p:txBody>
      </p:sp>
      <p:sp>
        <p:nvSpPr>
          <p:cNvPr id="5" name="Espace réservé du numéro de diapositive 4"/>
          <p:cNvSpPr>
            <a:spLocks noGrp="1"/>
          </p:cNvSpPr>
          <p:nvPr>
            <p:ph type="sldNum" sz="quarter" idx="5"/>
          </p:nvPr>
        </p:nvSpPr>
        <p:spPr/>
        <p:txBody>
          <a:bodyPr/>
          <a:lstStyle/>
          <a:p>
            <a:fld id="{5C82ECBC-4139-4BC3-835B-140B9103B393}" type="slidenum">
              <a:rPr lang="fr-BE" smtClean="0"/>
              <a:t>1</a:t>
            </a:fld>
            <a:endParaRPr lang="fr-BE"/>
          </a:p>
        </p:txBody>
      </p:sp>
    </p:spTree>
    <p:extLst>
      <p:ext uri="{BB962C8B-B14F-4D97-AF65-F5344CB8AC3E}">
        <p14:creationId xmlns:p14="http://schemas.microsoft.com/office/powerpoint/2010/main" val="336655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202122"/>
                </a:solidFill>
                <a:effectLst/>
                <a:latin typeface="Arial" panose="020B0604020202020204" pitchFamily="34" charset="0"/>
              </a:rPr>
              <a:t>Zêta </a:t>
            </a:r>
            <a:r>
              <a:rPr lang="fr-FR" b="1" i="0" dirty="0" err="1">
                <a:solidFill>
                  <a:srgbClr val="202122"/>
                </a:solidFill>
                <a:effectLst/>
                <a:latin typeface="Arial" panose="020B0604020202020204" pitchFamily="34" charset="0"/>
              </a:rPr>
              <a:t>Ophiuchi</a:t>
            </a:r>
            <a:r>
              <a:rPr lang="fr-FR" b="0" i="0" dirty="0">
                <a:solidFill>
                  <a:srgbClr val="202122"/>
                </a:solidFill>
                <a:effectLst/>
                <a:latin typeface="Arial" panose="020B0604020202020204" pitchFamily="34" charset="0"/>
              </a:rPr>
              <a:t>) est une </a:t>
            </a:r>
            <a:r>
              <a:rPr lang="fr-FR" b="0" i="0" u="none" strike="noStrike" dirty="0">
                <a:solidFill>
                  <a:srgbClr val="3366CC"/>
                </a:solidFill>
                <a:effectLst/>
                <a:latin typeface="Arial" panose="020B0604020202020204" pitchFamily="34" charset="0"/>
                <a:hlinkClick r:id="rId3" tooltip="Étoile"/>
              </a:rPr>
              <a:t>étoile</a:t>
            </a:r>
            <a:r>
              <a:rPr lang="fr-FR" b="0" i="0" dirty="0">
                <a:solidFill>
                  <a:srgbClr val="202122"/>
                </a:solidFill>
                <a:effectLst/>
                <a:latin typeface="Arial" panose="020B0604020202020204" pitchFamily="34" charset="0"/>
              </a:rPr>
              <a:t> de la </a:t>
            </a:r>
            <a:r>
              <a:rPr lang="fr-FR" b="0" i="0" u="none" strike="noStrike" dirty="0">
                <a:solidFill>
                  <a:srgbClr val="3366CC"/>
                </a:solidFill>
                <a:effectLst/>
                <a:latin typeface="Arial" panose="020B0604020202020204" pitchFamily="34" charset="0"/>
                <a:hlinkClick r:id="rId4" tooltip="Constellation"/>
              </a:rPr>
              <a:t>constellation</a:t>
            </a:r>
            <a:r>
              <a:rPr lang="fr-FR" b="0" i="0" dirty="0">
                <a:solidFill>
                  <a:srgbClr val="202122"/>
                </a:solidFill>
                <a:effectLst/>
                <a:latin typeface="Arial" panose="020B0604020202020204" pitchFamily="34" charset="0"/>
              </a:rPr>
              <a:t> du </a:t>
            </a:r>
            <a:r>
              <a:rPr lang="fr-FR" b="0" i="0" u="none" strike="noStrike" dirty="0">
                <a:solidFill>
                  <a:srgbClr val="3366CC"/>
                </a:solidFill>
                <a:effectLst/>
                <a:latin typeface="Arial" panose="020B0604020202020204" pitchFamily="34" charset="0"/>
                <a:hlinkClick r:id="rId5" tooltip="Ophiuchus"/>
              </a:rPr>
              <a:t>Serpentaire</a:t>
            </a:r>
            <a:r>
              <a:rPr lang="fr-FR" b="0" i="0" dirty="0">
                <a:solidFill>
                  <a:srgbClr val="202122"/>
                </a:solidFill>
                <a:effectLst/>
                <a:latin typeface="Arial" panose="020B0604020202020204" pitchFamily="34" charset="0"/>
              </a:rPr>
              <a:t>, située à environ 460 </a:t>
            </a:r>
            <a:r>
              <a:rPr lang="fr-FR" b="0" i="0" u="none" strike="noStrike" dirty="0">
                <a:solidFill>
                  <a:srgbClr val="3366CC"/>
                </a:solidFill>
                <a:effectLst/>
                <a:latin typeface="Arial" panose="020B0604020202020204" pitchFamily="34" charset="0"/>
                <a:hlinkClick r:id="rId6" tooltip="Années-lumière"/>
              </a:rPr>
              <a:t>années-lumière</a:t>
            </a:r>
            <a:r>
              <a:rPr lang="fr-FR" b="0" i="0" dirty="0">
                <a:solidFill>
                  <a:srgbClr val="202122"/>
                </a:solidFill>
                <a:effectLst/>
                <a:latin typeface="Arial" panose="020B0604020202020204" pitchFamily="34" charset="0"/>
              </a:rPr>
              <a:t> de la </a:t>
            </a:r>
            <a:r>
              <a:rPr lang="fr-FR" b="0" i="0" u="none" strike="noStrike" dirty="0">
                <a:solidFill>
                  <a:srgbClr val="3366CC"/>
                </a:solidFill>
                <a:effectLst/>
                <a:latin typeface="Arial" panose="020B0604020202020204" pitchFamily="34" charset="0"/>
                <a:hlinkClick r:id="rId7" tooltip="Terre"/>
              </a:rPr>
              <a:t>Terre</a:t>
            </a:r>
            <a:r>
              <a:rPr lang="fr-FR" b="0" i="0" dirty="0">
                <a:solidFill>
                  <a:srgbClr val="202122"/>
                </a:solidFill>
                <a:effectLst/>
                <a:latin typeface="Arial" panose="020B0604020202020204" pitchFamily="34" charset="0"/>
              </a:rPr>
              <a:t>. Contrairement à la plupart des étoiles brillantes, ζ </a:t>
            </a:r>
            <a:r>
              <a:rPr lang="fr-FR" b="0" i="0" dirty="0" err="1">
                <a:solidFill>
                  <a:srgbClr val="202122"/>
                </a:solidFill>
                <a:effectLst/>
                <a:latin typeface="Arial" panose="020B0604020202020204" pitchFamily="34" charset="0"/>
              </a:rPr>
              <a:t>Ophiuchi</a:t>
            </a:r>
            <a:r>
              <a:rPr lang="fr-FR" b="0" i="0" dirty="0">
                <a:solidFill>
                  <a:srgbClr val="202122"/>
                </a:solidFill>
                <a:effectLst/>
                <a:latin typeface="Arial" panose="020B0604020202020204" pitchFamily="34" charset="0"/>
              </a:rPr>
              <a:t> ne possède pas de nom propre, bien qu'elle puisse avoir été dénommée </a:t>
            </a:r>
            <a:r>
              <a:rPr lang="fr-FR" b="1" i="0" dirty="0">
                <a:solidFill>
                  <a:srgbClr val="202122"/>
                </a:solidFill>
                <a:effectLst/>
                <a:latin typeface="Arial" panose="020B0604020202020204" pitchFamily="34" charset="0"/>
              </a:rPr>
              <a:t>Han</a:t>
            </a:r>
            <a:r>
              <a:rPr lang="fr-FR" b="0" i="0" dirty="0">
                <a:solidFill>
                  <a:srgbClr val="202122"/>
                </a:solidFill>
                <a:effectLst/>
                <a:latin typeface="Arial" panose="020B0604020202020204" pitchFamily="34" charset="0"/>
              </a:rPr>
              <a:t> par les </a:t>
            </a:r>
            <a:r>
              <a:rPr lang="fr-FR" b="0" i="0" u="none" strike="noStrike" dirty="0">
                <a:solidFill>
                  <a:srgbClr val="3366CC"/>
                </a:solidFill>
                <a:effectLst/>
                <a:latin typeface="Arial" panose="020B0604020202020204" pitchFamily="34" charset="0"/>
                <a:hlinkClick r:id="rId8" tooltip="Chine"/>
              </a:rPr>
              <a:t>chinois</a:t>
            </a:r>
            <a:endParaRPr lang="fr-FR" b="0" i="0" u="none" strike="noStrike" dirty="0">
              <a:solidFill>
                <a:srgbClr val="3366CC"/>
              </a:solidFill>
              <a:effectLst/>
              <a:latin typeface="Arial" panose="020B0604020202020204" pitchFamily="34" charset="0"/>
            </a:endParaRPr>
          </a:p>
          <a:p>
            <a:endParaRPr lang="fr-FR" b="0" i="0" u="none" strike="noStrike" dirty="0">
              <a:solidFill>
                <a:srgbClr val="3366CC"/>
              </a:solidFill>
              <a:effectLst/>
              <a:latin typeface="Arial" panose="020B0604020202020204" pitchFamily="34" charset="0"/>
            </a:endParaRPr>
          </a:p>
          <a:p>
            <a:r>
              <a:rPr lang="fr-FR" dirty="0"/>
              <a:t>Zeta </a:t>
            </a:r>
            <a:r>
              <a:rPr lang="fr-FR" dirty="0" err="1"/>
              <a:t>Ophiuchi</a:t>
            </a:r>
            <a:r>
              <a:rPr lang="fr-FR" dirty="0"/>
              <a:t> possède une masse évaluée </a:t>
            </a:r>
            <a:r>
              <a:rPr lang="fr-FR" b="1" dirty="0"/>
              <a:t>à 20 masses solaires </a:t>
            </a:r>
            <a:r>
              <a:rPr lang="fr-FR" dirty="0"/>
              <a:t>et une luminosité équivalente à </a:t>
            </a:r>
            <a:r>
              <a:rPr lang="fr-FR" b="1" dirty="0"/>
              <a:t>91 000 fois celle du Soleil</a:t>
            </a:r>
            <a:endParaRPr lang="fr-FR" dirty="0"/>
          </a:p>
          <a:p>
            <a:endParaRPr lang="fr-FR" dirty="0"/>
          </a:p>
          <a:p>
            <a:r>
              <a:rPr lang="fr-FR" dirty="0"/>
              <a:t>Bien que ζ </a:t>
            </a:r>
            <a:r>
              <a:rPr lang="fr-FR" dirty="0" err="1"/>
              <a:t>Ophiuchi</a:t>
            </a:r>
            <a:r>
              <a:rPr lang="fr-FR" dirty="0"/>
              <a:t> soit une </a:t>
            </a:r>
            <a:r>
              <a:rPr lang="fr-FR" b="1" dirty="0"/>
              <a:t>étoile bleue de la séquence principale très chaude et très lumineuse</a:t>
            </a:r>
            <a:r>
              <a:rPr lang="fr-FR" dirty="0"/>
              <a:t>, elle apparaît </a:t>
            </a:r>
            <a:r>
              <a:rPr lang="fr-FR" b="1" dirty="0"/>
              <a:t>moins brillante </a:t>
            </a:r>
            <a:r>
              <a:rPr lang="fr-FR" dirty="0"/>
              <a:t>que ce qu'elle devrait </a:t>
            </a:r>
            <a:r>
              <a:rPr lang="fr-FR" b="1" dirty="0"/>
              <a:t>être à cause de la poussière interstellaire qui absorbe une grande partie de sa lumière</a:t>
            </a:r>
            <a:r>
              <a:rPr lang="fr-FR" dirty="0"/>
              <a:t>, notamment dans la partie la plus bleutée du spectre. </a:t>
            </a:r>
          </a:p>
          <a:p>
            <a:r>
              <a:rPr lang="fr-FR" dirty="0"/>
              <a:t>En l'absence de cette poussière, ζ </a:t>
            </a:r>
            <a:r>
              <a:rPr lang="fr-FR" dirty="0" err="1"/>
              <a:t>Ophiuchi</a:t>
            </a:r>
            <a:r>
              <a:rPr lang="fr-FR" dirty="0"/>
              <a:t> serait parmi les étoiles les plus brillantes du ciel. </a:t>
            </a:r>
          </a:p>
          <a:p>
            <a:endParaRPr lang="fr-FR" dirty="0"/>
          </a:p>
          <a:p>
            <a:r>
              <a:rPr lang="fr-FR" dirty="0"/>
              <a:t>ζ </a:t>
            </a:r>
            <a:r>
              <a:rPr lang="fr-FR" dirty="0" err="1"/>
              <a:t>Ophiuchi</a:t>
            </a:r>
            <a:r>
              <a:rPr lang="fr-FR" dirty="0"/>
              <a:t> est à environ la moitié de la phase initiale de son évolution stellaire et enflera dans les quelques prochains millions d'années pour devenir une étoile supergéante avant d'achever sa vie en une supernova.</a:t>
            </a:r>
          </a:p>
          <a:p>
            <a:endParaRPr lang="fr-FR" dirty="0"/>
          </a:p>
          <a:p>
            <a:endParaRPr lang="fr-FR" dirty="0"/>
          </a:p>
          <a:p>
            <a:r>
              <a:rPr lang="fr-FR" dirty="0"/>
              <a:t>Des astronomes croient que Zeta </a:t>
            </a:r>
            <a:r>
              <a:rPr lang="fr-FR" dirty="0" err="1"/>
              <a:t>Ophiuchi</a:t>
            </a:r>
            <a:r>
              <a:rPr lang="fr-FR" dirty="0"/>
              <a:t> faisait partie d'un système binaire[. </a:t>
            </a:r>
            <a:r>
              <a:rPr lang="fr-FR" b="1" dirty="0"/>
              <a:t>Sa vitesse actuelle, de 24 kilomètres par seconde</a:t>
            </a:r>
            <a:r>
              <a:rPr lang="fr-FR" dirty="0"/>
              <a:t>, résulterait de l'explosion en supernova d'un compagnon plus massif qu'elle[10]. Cette même supernova pourrait également être à l'origine de la présence de fer 60 dans les couches géologiques récentes sur Terre[11].</a:t>
            </a:r>
          </a:p>
        </p:txBody>
      </p:sp>
      <p:sp>
        <p:nvSpPr>
          <p:cNvPr id="4" name="Espace réservé de la date 3"/>
          <p:cNvSpPr>
            <a:spLocks noGrp="1"/>
          </p:cNvSpPr>
          <p:nvPr>
            <p:ph type="dt" idx="1"/>
          </p:nvPr>
        </p:nvSpPr>
        <p:spPr/>
        <p:txBody>
          <a:bodyPr/>
          <a:lstStyle/>
          <a:p>
            <a:fld id="{C3D56D79-CCBE-4009-947D-D1DA4428B078}" type="datetime1">
              <a:rPr lang="fr-BE" smtClean="0"/>
              <a:t>27-05-25</a:t>
            </a:fld>
            <a:endParaRPr lang="fr-BE"/>
          </a:p>
        </p:txBody>
      </p:sp>
      <p:sp>
        <p:nvSpPr>
          <p:cNvPr id="5" name="Espace réservé du numéro de diapositive 4"/>
          <p:cNvSpPr>
            <a:spLocks noGrp="1"/>
          </p:cNvSpPr>
          <p:nvPr>
            <p:ph type="sldNum" sz="quarter" idx="5"/>
          </p:nvPr>
        </p:nvSpPr>
        <p:spPr/>
        <p:txBody>
          <a:bodyPr/>
          <a:lstStyle/>
          <a:p>
            <a:fld id="{5C82ECBC-4139-4BC3-835B-140B9103B393}" type="slidenum">
              <a:rPr lang="fr-BE" smtClean="0"/>
              <a:t>3</a:t>
            </a:fld>
            <a:endParaRPr lang="fr-BE"/>
          </a:p>
        </p:txBody>
      </p:sp>
    </p:spTree>
    <p:extLst>
      <p:ext uri="{BB962C8B-B14F-4D97-AF65-F5344CB8AC3E}">
        <p14:creationId xmlns:p14="http://schemas.microsoft.com/office/powerpoint/2010/main" val="301214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A464B-D3EF-3034-9E0B-C122886C58B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104A5AFF-5C00-B867-26E7-3C46B1A649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EC8CD0F-1C7C-3086-9C5C-DF4E972E0F72}"/>
              </a:ext>
            </a:extLst>
          </p:cNvPr>
          <p:cNvSpPr>
            <a:spLocks noGrp="1"/>
          </p:cNvSpPr>
          <p:nvPr>
            <p:ph type="dt" sz="half" idx="10"/>
          </p:nvPr>
        </p:nvSpPr>
        <p:spPr/>
        <p:txBody>
          <a:bodyPr/>
          <a:lstStyle/>
          <a:p>
            <a:fld id="{9D620BB7-2B05-47F6-BB6A-1ABE4619AED1}" type="datetime1">
              <a:rPr lang="fr-BE" smtClean="0"/>
              <a:t>27-05-25</a:t>
            </a:fld>
            <a:endParaRPr lang="fr-BE"/>
          </a:p>
        </p:txBody>
      </p:sp>
      <p:sp>
        <p:nvSpPr>
          <p:cNvPr id="5" name="Espace réservé du pied de page 4">
            <a:extLst>
              <a:ext uri="{FF2B5EF4-FFF2-40B4-BE49-F238E27FC236}">
                <a16:creationId xmlns:a16="http://schemas.microsoft.com/office/drawing/2014/main" id="{C11CA73A-1131-3027-C4ED-E66DFD2C016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485A8A0-B61C-ACBE-4722-352126532620}"/>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281715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FB3C5D-F0E5-58A8-653B-E2D6B7CCD8D0}"/>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8C99C50F-B69A-3B76-AD1A-37A0B8CD076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E0ADADE-5C41-25B0-8361-9FFD1A6CDFF8}"/>
              </a:ext>
            </a:extLst>
          </p:cNvPr>
          <p:cNvSpPr>
            <a:spLocks noGrp="1"/>
          </p:cNvSpPr>
          <p:nvPr>
            <p:ph type="dt" sz="half" idx="10"/>
          </p:nvPr>
        </p:nvSpPr>
        <p:spPr/>
        <p:txBody>
          <a:bodyPr/>
          <a:lstStyle/>
          <a:p>
            <a:fld id="{49D3CC8B-2651-409F-89FA-328647526EA2}" type="datetime1">
              <a:rPr lang="fr-BE" smtClean="0"/>
              <a:t>27-05-25</a:t>
            </a:fld>
            <a:endParaRPr lang="fr-BE"/>
          </a:p>
        </p:txBody>
      </p:sp>
      <p:sp>
        <p:nvSpPr>
          <p:cNvPr id="5" name="Espace réservé du pied de page 4">
            <a:extLst>
              <a:ext uri="{FF2B5EF4-FFF2-40B4-BE49-F238E27FC236}">
                <a16:creationId xmlns:a16="http://schemas.microsoft.com/office/drawing/2014/main" id="{F856CFB8-7D77-E7D5-5AD1-5CA4D644B7D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5E185E7B-E21D-6E35-7FFE-468CC12BB7B3}"/>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251181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16B36CC-220D-CD4A-8606-4A51E443C47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FB89991-6D07-86E3-9865-DE394DEBEFE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466662D-63A5-81CC-3B89-00D669236BE6}"/>
              </a:ext>
            </a:extLst>
          </p:cNvPr>
          <p:cNvSpPr>
            <a:spLocks noGrp="1"/>
          </p:cNvSpPr>
          <p:nvPr>
            <p:ph type="dt" sz="half" idx="10"/>
          </p:nvPr>
        </p:nvSpPr>
        <p:spPr/>
        <p:txBody>
          <a:bodyPr/>
          <a:lstStyle/>
          <a:p>
            <a:fld id="{CE9C373A-029F-44AE-8DCC-E63324FF9453}" type="datetime1">
              <a:rPr lang="fr-BE" smtClean="0"/>
              <a:t>27-05-25</a:t>
            </a:fld>
            <a:endParaRPr lang="fr-BE"/>
          </a:p>
        </p:txBody>
      </p:sp>
      <p:sp>
        <p:nvSpPr>
          <p:cNvPr id="5" name="Espace réservé du pied de page 4">
            <a:extLst>
              <a:ext uri="{FF2B5EF4-FFF2-40B4-BE49-F238E27FC236}">
                <a16:creationId xmlns:a16="http://schemas.microsoft.com/office/drawing/2014/main" id="{5F1F5E8C-72D7-EF4D-B211-2060E408838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BA34E64-02D3-89B0-9CCA-E12B0F25927C}"/>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389522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C8A18-1918-26A9-5D28-F2EA5061CDB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E7DA3F3-84B8-D73E-415E-78EBED63388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D8A6A4F-A367-1691-3A3D-92EF61D4520B}"/>
              </a:ext>
            </a:extLst>
          </p:cNvPr>
          <p:cNvSpPr>
            <a:spLocks noGrp="1"/>
          </p:cNvSpPr>
          <p:nvPr>
            <p:ph type="dt" sz="half" idx="10"/>
          </p:nvPr>
        </p:nvSpPr>
        <p:spPr/>
        <p:txBody>
          <a:bodyPr/>
          <a:lstStyle/>
          <a:p>
            <a:fld id="{4A20DEF8-0FBB-4616-8887-F64A19E08ED2}" type="datetime1">
              <a:rPr lang="fr-BE" smtClean="0"/>
              <a:t>27-05-25</a:t>
            </a:fld>
            <a:endParaRPr lang="fr-BE"/>
          </a:p>
        </p:txBody>
      </p:sp>
      <p:sp>
        <p:nvSpPr>
          <p:cNvPr id="5" name="Espace réservé du pied de page 4">
            <a:extLst>
              <a:ext uri="{FF2B5EF4-FFF2-40B4-BE49-F238E27FC236}">
                <a16:creationId xmlns:a16="http://schemas.microsoft.com/office/drawing/2014/main" id="{6895F244-6D25-D3D9-D119-BCF8D1BFF34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3792E16-0B7A-33B9-FCF0-4EB3B59EEAEE}"/>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165373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9DA4D-3445-6D51-0310-548573ACAFA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16F5BB8B-2241-E28C-574E-54C7158C8A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51A052-44E7-28A7-8C2A-06183FC70A4C}"/>
              </a:ext>
            </a:extLst>
          </p:cNvPr>
          <p:cNvSpPr>
            <a:spLocks noGrp="1"/>
          </p:cNvSpPr>
          <p:nvPr>
            <p:ph type="dt" sz="half" idx="10"/>
          </p:nvPr>
        </p:nvSpPr>
        <p:spPr/>
        <p:txBody>
          <a:bodyPr/>
          <a:lstStyle/>
          <a:p>
            <a:fld id="{A706A5B9-B355-4A02-B863-FCF9B26F1492}" type="datetime1">
              <a:rPr lang="fr-BE" smtClean="0"/>
              <a:t>27-05-25</a:t>
            </a:fld>
            <a:endParaRPr lang="fr-BE"/>
          </a:p>
        </p:txBody>
      </p:sp>
      <p:sp>
        <p:nvSpPr>
          <p:cNvPr id="5" name="Espace réservé du pied de page 4">
            <a:extLst>
              <a:ext uri="{FF2B5EF4-FFF2-40B4-BE49-F238E27FC236}">
                <a16:creationId xmlns:a16="http://schemas.microsoft.com/office/drawing/2014/main" id="{A6FA9647-4A4A-EE65-361B-AB4F736F074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51D783F-2580-2E21-C5A3-B91727DCF8F4}"/>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33019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B1BC8-4C5B-B4D2-7906-5960C0F3A62A}"/>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4AC0737-BF3B-0C23-10BB-EA15993FCC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B5475AD-3B4E-3847-D560-6864770324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B6D6C1CA-B816-468F-593C-AC59D0BD5F88}"/>
              </a:ext>
            </a:extLst>
          </p:cNvPr>
          <p:cNvSpPr>
            <a:spLocks noGrp="1"/>
          </p:cNvSpPr>
          <p:nvPr>
            <p:ph type="dt" sz="half" idx="10"/>
          </p:nvPr>
        </p:nvSpPr>
        <p:spPr/>
        <p:txBody>
          <a:bodyPr/>
          <a:lstStyle/>
          <a:p>
            <a:fld id="{A0F49CCD-16A9-48EB-B446-BD9358C1F10E}" type="datetime1">
              <a:rPr lang="fr-BE" smtClean="0"/>
              <a:t>27-05-25</a:t>
            </a:fld>
            <a:endParaRPr lang="fr-BE"/>
          </a:p>
        </p:txBody>
      </p:sp>
      <p:sp>
        <p:nvSpPr>
          <p:cNvPr id="6" name="Espace réservé du pied de page 5">
            <a:extLst>
              <a:ext uri="{FF2B5EF4-FFF2-40B4-BE49-F238E27FC236}">
                <a16:creationId xmlns:a16="http://schemas.microsoft.com/office/drawing/2014/main" id="{3C878D29-D11B-E9D7-734E-7B5B321D4A1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06339640-E3DF-59D3-7DD7-CC5CFFD4EA79}"/>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15848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7E167-CDB5-9549-3096-F4BBEFFE4495}"/>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A951E4D-CD6C-7362-4175-C4986BC5B0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0299D6C-0CCA-9641-212D-153968464D0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26551699-297C-4C7A-57FA-848BDBAAA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93B40B7-CDB5-616D-F857-1B641564F7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ECFCE6F5-3277-266E-59F4-60E8D6E3BEB7}"/>
              </a:ext>
            </a:extLst>
          </p:cNvPr>
          <p:cNvSpPr>
            <a:spLocks noGrp="1"/>
          </p:cNvSpPr>
          <p:nvPr>
            <p:ph type="dt" sz="half" idx="10"/>
          </p:nvPr>
        </p:nvSpPr>
        <p:spPr/>
        <p:txBody>
          <a:bodyPr/>
          <a:lstStyle/>
          <a:p>
            <a:fld id="{B63F65C4-1241-4D84-AE7B-6878F2B58613}" type="datetime1">
              <a:rPr lang="fr-BE" smtClean="0"/>
              <a:t>27-05-25</a:t>
            </a:fld>
            <a:endParaRPr lang="fr-BE"/>
          </a:p>
        </p:txBody>
      </p:sp>
      <p:sp>
        <p:nvSpPr>
          <p:cNvPr id="8" name="Espace réservé du pied de page 7">
            <a:extLst>
              <a:ext uri="{FF2B5EF4-FFF2-40B4-BE49-F238E27FC236}">
                <a16:creationId xmlns:a16="http://schemas.microsoft.com/office/drawing/2014/main" id="{CD7BBF5B-3BFA-45E8-7A44-884074BD37F4}"/>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ED74688-2718-1368-40B2-8EAA2EF77544}"/>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425169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EB29FC-D780-2403-9649-2EB13B8F04CA}"/>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FA186AC-E9F9-E3A2-70EF-7C4172136B03}"/>
              </a:ext>
            </a:extLst>
          </p:cNvPr>
          <p:cNvSpPr>
            <a:spLocks noGrp="1"/>
          </p:cNvSpPr>
          <p:nvPr>
            <p:ph type="dt" sz="half" idx="10"/>
          </p:nvPr>
        </p:nvSpPr>
        <p:spPr/>
        <p:txBody>
          <a:bodyPr/>
          <a:lstStyle/>
          <a:p>
            <a:fld id="{3E256034-9921-4AF0-953F-B4A9DB5B980F}" type="datetime1">
              <a:rPr lang="fr-BE" smtClean="0"/>
              <a:t>27-05-25</a:t>
            </a:fld>
            <a:endParaRPr lang="fr-BE"/>
          </a:p>
        </p:txBody>
      </p:sp>
      <p:sp>
        <p:nvSpPr>
          <p:cNvPr id="4" name="Espace réservé du pied de page 3">
            <a:extLst>
              <a:ext uri="{FF2B5EF4-FFF2-40B4-BE49-F238E27FC236}">
                <a16:creationId xmlns:a16="http://schemas.microsoft.com/office/drawing/2014/main" id="{7A1D11AB-44BE-C25B-7DF4-C6481A2E1B7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A94A1635-DC13-4516-555E-56EE5A328AEE}"/>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246342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9179C8-DD95-23FE-4C89-B3E4A1798AC7}"/>
              </a:ext>
            </a:extLst>
          </p:cNvPr>
          <p:cNvSpPr>
            <a:spLocks noGrp="1"/>
          </p:cNvSpPr>
          <p:nvPr>
            <p:ph type="dt" sz="half" idx="10"/>
          </p:nvPr>
        </p:nvSpPr>
        <p:spPr/>
        <p:txBody>
          <a:bodyPr/>
          <a:lstStyle/>
          <a:p>
            <a:fld id="{87791681-56C8-40B1-BA01-2334C1DE0799}" type="datetime1">
              <a:rPr lang="fr-BE" smtClean="0"/>
              <a:t>27-05-25</a:t>
            </a:fld>
            <a:endParaRPr lang="fr-BE"/>
          </a:p>
        </p:txBody>
      </p:sp>
      <p:sp>
        <p:nvSpPr>
          <p:cNvPr id="3" name="Espace réservé du pied de page 2">
            <a:extLst>
              <a:ext uri="{FF2B5EF4-FFF2-40B4-BE49-F238E27FC236}">
                <a16:creationId xmlns:a16="http://schemas.microsoft.com/office/drawing/2014/main" id="{3F506F49-62FA-4AEC-8267-31CFE629AA89}"/>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A1BBE8F0-4E6E-3DB0-80E7-DAF77DDAB97D}"/>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246153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02941-7F48-797A-F866-EA48DE3817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42CC095-25FD-6269-6FCB-0DFBA5BD3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5DCC3CD1-13C5-F900-9D55-9BAFE6BAA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6D0BA26-634D-0CE9-EBFA-7288257F5220}"/>
              </a:ext>
            </a:extLst>
          </p:cNvPr>
          <p:cNvSpPr>
            <a:spLocks noGrp="1"/>
          </p:cNvSpPr>
          <p:nvPr>
            <p:ph type="dt" sz="half" idx="10"/>
          </p:nvPr>
        </p:nvSpPr>
        <p:spPr/>
        <p:txBody>
          <a:bodyPr/>
          <a:lstStyle/>
          <a:p>
            <a:fld id="{486F8982-2163-44E9-B04E-B41F6725088E}" type="datetime1">
              <a:rPr lang="fr-BE" smtClean="0"/>
              <a:t>27-05-25</a:t>
            </a:fld>
            <a:endParaRPr lang="fr-BE"/>
          </a:p>
        </p:txBody>
      </p:sp>
      <p:sp>
        <p:nvSpPr>
          <p:cNvPr id="6" name="Espace réservé du pied de page 5">
            <a:extLst>
              <a:ext uri="{FF2B5EF4-FFF2-40B4-BE49-F238E27FC236}">
                <a16:creationId xmlns:a16="http://schemas.microsoft.com/office/drawing/2014/main" id="{01092589-D8F2-17B3-F68E-650EFB04431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D36ABDB-C560-62D9-2A9A-42FB437999E9}"/>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134929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1326D-F00E-5729-18E5-EE0E9492B1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F2953324-1BB3-70B1-D695-68AC31094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266ED8F-EEEF-1E81-0BE6-A3A222F00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D65BDC-C403-8B9B-A958-886FF78C50C4}"/>
              </a:ext>
            </a:extLst>
          </p:cNvPr>
          <p:cNvSpPr>
            <a:spLocks noGrp="1"/>
          </p:cNvSpPr>
          <p:nvPr>
            <p:ph type="dt" sz="half" idx="10"/>
          </p:nvPr>
        </p:nvSpPr>
        <p:spPr/>
        <p:txBody>
          <a:bodyPr/>
          <a:lstStyle/>
          <a:p>
            <a:fld id="{B0369C53-AC78-4087-BB25-B70B259F7BCB}" type="datetime1">
              <a:rPr lang="fr-BE" smtClean="0"/>
              <a:t>27-05-25</a:t>
            </a:fld>
            <a:endParaRPr lang="fr-BE"/>
          </a:p>
        </p:txBody>
      </p:sp>
      <p:sp>
        <p:nvSpPr>
          <p:cNvPr id="6" name="Espace réservé du pied de page 5">
            <a:extLst>
              <a:ext uri="{FF2B5EF4-FFF2-40B4-BE49-F238E27FC236}">
                <a16:creationId xmlns:a16="http://schemas.microsoft.com/office/drawing/2014/main" id="{53F3C4D4-E22B-F375-955D-AF54171C38B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7857166F-F598-3FE8-4C0B-93A4627E7A97}"/>
              </a:ext>
            </a:extLst>
          </p:cNvPr>
          <p:cNvSpPr>
            <a:spLocks noGrp="1"/>
          </p:cNvSpPr>
          <p:nvPr>
            <p:ph type="sldNum" sz="quarter" idx="12"/>
          </p:nvPr>
        </p:nvSpPr>
        <p:spPr/>
        <p:txBody>
          <a:bodyPr/>
          <a:lstStyle/>
          <a:p>
            <a:fld id="{0BB38079-33FD-4DEE-8CDF-53862C5F0CEC}" type="slidenum">
              <a:rPr lang="fr-BE" smtClean="0"/>
              <a:t>‹N°›</a:t>
            </a:fld>
            <a:endParaRPr lang="fr-BE"/>
          </a:p>
        </p:txBody>
      </p:sp>
    </p:spTree>
    <p:extLst>
      <p:ext uri="{BB962C8B-B14F-4D97-AF65-F5344CB8AC3E}">
        <p14:creationId xmlns:p14="http://schemas.microsoft.com/office/powerpoint/2010/main" val="3319630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04DB3B-4EA9-733A-2C16-EB94EE5DC2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3015426-B396-94EE-152B-1D9811C42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742B760-120A-C112-32A2-DABF56962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BEC9B-1FB9-47C0-820D-045BD85B619A}" type="datetime1">
              <a:rPr lang="fr-BE" smtClean="0"/>
              <a:t>27-05-25</a:t>
            </a:fld>
            <a:endParaRPr lang="fr-BE"/>
          </a:p>
        </p:txBody>
      </p:sp>
      <p:sp>
        <p:nvSpPr>
          <p:cNvPr id="5" name="Espace réservé du pied de page 4">
            <a:extLst>
              <a:ext uri="{FF2B5EF4-FFF2-40B4-BE49-F238E27FC236}">
                <a16:creationId xmlns:a16="http://schemas.microsoft.com/office/drawing/2014/main" id="{EFB405AD-0187-CC54-4214-95A1113DC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721A72E6-0402-98A7-7754-0B30F45BA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38079-33FD-4DEE-8CDF-53862C5F0CEC}" type="slidenum">
              <a:rPr lang="fr-BE" smtClean="0"/>
              <a:t>‹N°›</a:t>
            </a:fld>
            <a:endParaRPr lang="fr-BE"/>
          </a:p>
        </p:txBody>
      </p:sp>
    </p:spTree>
    <p:extLst>
      <p:ext uri="{BB962C8B-B14F-4D97-AF65-F5344CB8AC3E}">
        <p14:creationId xmlns:p14="http://schemas.microsoft.com/office/powerpoint/2010/main" val="2597057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8D4476-CF35-57DD-86FA-356C19253D4A}"/>
              </a:ext>
            </a:extLst>
          </p:cNvPr>
          <p:cNvSpPr>
            <a:spLocks noGrp="1"/>
          </p:cNvSpPr>
          <p:nvPr>
            <p:ph type="ctrTitle"/>
          </p:nvPr>
        </p:nvSpPr>
        <p:spPr/>
        <p:txBody>
          <a:bodyPr/>
          <a:lstStyle/>
          <a:p>
            <a:r>
              <a:rPr lang="fr-BE" dirty="0" err="1"/>
              <a:t>Apod</a:t>
            </a:r>
            <a:r>
              <a:rPr lang="fr-BE" dirty="0"/>
              <a:t>(</a:t>
            </a:r>
            <a:r>
              <a:rPr lang="fr-BE" dirty="0" err="1"/>
              <a:t>ologie</a:t>
            </a:r>
            <a:r>
              <a:rPr lang="fr-BE" dirty="0"/>
              <a:t>)</a:t>
            </a:r>
          </a:p>
        </p:txBody>
      </p:sp>
      <p:sp>
        <p:nvSpPr>
          <p:cNvPr id="3" name="Sous-titre 2">
            <a:extLst>
              <a:ext uri="{FF2B5EF4-FFF2-40B4-BE49-F238E27FC236}">
                <a16:creationId xmlns:a16="http://schemas.microsoft.com/office/drawing/2014/main" id="{9F9A2D98-23B9-F375-935C-75597B0BFF29}"/>
              </a:ext>
            </a:extLst>
          </p:cNvPr>
          <p:cNvSpPr>
            <a:spLocks noGrp="1"/>
          </p:cNvSpPr>
          <p:nvPr>
            <p:ph type="subTitle" idx="1"/>
          </p:nvPr>
        </p:nvSpPr>
        <p:spPr/>
        <p:txBody>
          <a:bodyPr/>
          <a:lstStyle/>
          <a:p>
            <a:r>
              <a:rPr lang="fr-BE" dirty="0"/>
              <a:t>Du 27 mai 2025</a:t>
            </a:r>
          </a:p>
        </p:txBody>
      </p:sp>
    </p:spTree>
    <p:extLst>
      <p:ext uri="{BB962C8B-B14F-4D97-AF65-F5344CB8AC3E}">
        <p14:creationId xmlns:p14="http://schemas.microsoft.com/office/powerpoint/2010/main" val="321555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79230-0A34-0851-A64B-76039F079829}"/>
              </a:ext>
            </a:extLst>
          </p:cNvPr>
          <p:cNvSpPr>
            <a:spLocks noGrp="1"/>
          </p:cNvSpPr>
          <p:nvPr>
            <p:ph type="title"/>
          </p:nvPr>
        </p:nvSpPr>
        <p:spPr/>
        <p:txBody>
          <a:bodyPr/>
          <a:lstStyle/>
          <a:p>
            <a:r>
              <a:rPr lang="fr-BE" dirty="0"/>
              <a:t>Où suis-je ?</a:t>
            </a:r>
            <a:endParaRPr lang="fr-FR" dirty="0"/>
          </a:p>
        </p:txBody>
      </p:sp>
      <p:pic>
        <p:nvPicPr>
          <p:cNvPr id="1028" name="Picture 4" descr="undefined">
            <a:extLst>
              <a:ext uri="{FF2B5EF4-FFF2-40B4-BE49-F238E27FC236}">
                <a16:creationId xmlns:a16="http://schemas.microsoft.com/office/drawing/2014/main" id="{8DA66043-DE5D-F107-4F27-96292C4482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2400" y="582058"/>
            <a:ext cx="4807527" cy="5910817"/>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2CDCD7C3-A306-F1C6-C4A6-D51EFC4F8A32}"/>
              </a:ext>
            </a:extLst>
          </p:cNvPr>
          <p:cNvSpPr/>
          <p:nvPr/>
        </p:nvSpPr>
        <p:spPr>
          <a:xfrm>
            <a:off x="7279105" y="3296653"/>
            <a:ext cx="246648" cy="27071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354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4C973C0-8322-F980-CDC0-B59C12E7683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Rho Zeta. </a:t>
            </a:r>
          </a:p>
        </p:txBody>
      </p:sp>
      <p:pic>
        <p:nvPicPr>
          <p:cNvPr id="5" name="Espace réservé du contenu 4" descr="Une image contenant nébuleuse, peinture, Univers, astronomie&#10;&#10;Le contenu généré par l’IA peut être incorrect.">
            <a:extLst>
              <a:ext uri="{FF2B5EF4-FFF2-40B4-BE49-F238E27FC236}">
                <a16:creationId xmlns:a16="http://schemas.microsoft.com/office/drawing/2014/main" id="{8BE65ECD-A40D-0F43-8220-6FC50868F4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0318" y="110652"/>
            <a:ext cx="4654446" cy="6578727"/>
          </a:xfrm>
          <a:prstGeom prst="rect">
            <a:avLst/>
          </a:prstGeom>
        </p:spPr>
      </p:pic>
    </p:spTree>
    <p:extLst>
      <p:ext uri="{BB962C8B-B14F-4D97-AF65-F5344CB8AC3E}">
        <p14:creationId xmlns:p14="http://schemas.microsoft.com/office/powerpoint/2010/main" val="11438153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TotalTime>
  <Words>252</Words>
  <Application>Microsoft Office PowerPoint</Application>
  <PresentationFormat>Grand écran</PresentationFormat>
  <Paragraphs>19</Paragraphs>
  <Slides>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Aptos</vt:lpstr>
      <vt:lpstr>Arial</vt:lpstr>
      <vt:lpstr>Calibri</vt:lpstr>
      <vt:lpstr>Calibri Light</vt:lpstr>
      <vt:lpstr>Thème Office</vt:lpstr>
      <vt:lpstr>Apod(ologie)</vt:lpstr>
      <vt:lpstr>Où suis-je ?</vt:lpstr>
      <vt:lpstr>Rho Zeta.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Apod(ologie)</dc:title>
  <dc:creator>Joseph Bellomo</dc:creator>
  <cp:lastModifiedBy>Joseph Bellomo</cp:lastModifiedBy>
  <cp:revision>26</cp:revision>
  <cp:lastPrinted>2025-01-28T17:58:06Z</cp:lastPrinted>
  <dcterms:created xsi:type="dcterms:W3CDTF">2023-10-24T15:55:09Z</dcterms:created>
  <dcterms:modified xsi:type="dcterms:W3CDTF">2025-05-27T09:00:21Z</dcterms:modified>
</cp:coreProperties>
</file>