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df" ContentType="application/pdf"/>
  <Default Extension="png" ContentType="image/png"/>
  <Default Extension="rels" ContentType="application/vnd.openxmlformats-package.relationships+xml"/>
  <Default Extension="tif" ContentType="image/tiff"/>
  <Default Extension="webp" ContentType="image/jpe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78"/>
  </p:notesMasterIdLst>
  <p:sldIdLst>
    <p:sldId id="256" r:id="rId2"/>
    <p:sldId id="978" r:id="rId3"/>
    <p:sldId id="858" r:id="rId4"/>
    <p:sldId id="878" r:id="rId5"/>
    <p:sldId id="929" r:id="rId6"/>
    <p:sldId id="981" r:id="rId7"/>
    <p:sldId id="880" r:id="rId8"/>
    <p:sldId id="865" r:id="rId9"/>
    <p:sldId id="980" r:id="rId10"/>
    <p:sldId id="984" r:id="rId11"/>
    <p:sldId id="931" r:id="rId12"/>
    <p:sldId id="863" r:id="rId13"/>
    <p:sldId id="982" r:id="rId14"/>
    <p:sldId id="985" r:id="rId15"/>
    <p:sldId id="983" r:id="rId16"/>
    <p:sldId id="856" r:id="rId17"/>
    <p:sldId id="864" r:id="rId18"/>
    <p:sldId id="979" r:id="rId19"/>
    <p:sldId id="862" r:id="rId20"/>
    <p:sldId id="988" r:id="rId21"/>
    <p:sldId id="993" r:id="rId22"/>
    <p:sldId id="989" r:id="rId23"/>
    <p:sldId id="991" r:id="rId24"/>
    <p:sldId id="1012" r:id="rId25"/>
    <p:sldId id="1013" r:id="rId26"/>
    <p:sldId id="1014" r:id="rId27"/>
    <p:sldId id="995" r:id="rId28"/>
    <p:sldId id="1017" r:id="rId29"/>
    <p:sldId id="1016" r:id="rId30"/>
    <p:sldId id="1011" r:id="rId31"/>
    <p:sldId id="1018" r:id="rId32"/>
    <p:sldId id="992" r:id="rId33"/>
    <p:sldId id="994" r:id="rId34"/>
    <p:sldId id="1015" r:id="rId35"/>
    <p:sldId id="1035" r:id="rId36"/>
    <p:sldId id="1034" r:id="rId37"/>
    <p:sldId id="996" r:id="rId38"/>
    <p:sldId id="990" r:id="rId39"/>
    <p:sldId id="1005" r:id="rId40"/>
    <p:sldId id="997" r:id="rId41"/>
    <p:sldId id="1006" r:id="rId42"/>
    <p:sldId id="1000" r:id="rId43"/>
    <p:sldId id="1001" r:id="rId44"/>
    <p:sldId id="999" r:id="rId45"/>
    <p:sldId id="1007" r:id="rId46"/>
    <p:sldId id="1010" r:id="rId47"/>
    <p:sldId id="1002" r:id="rId48"/>
    <p:sldId id="1004" r:id="rId49"/>
    <p:sldId id="1003" r:id="rId50"/>
    <p:sldId id="1009" r:id="rId51"/>
    <p:sldId id="1008" r:id="rId52"/>
    <p:sldId id="998" r:id="rId53"/>
    <p:sldId id="927" r:id="rId54"/>
    <p:sldId id="1020" r:id="rId55"/>
    <p:sldId id="1019" r:id="rId56"/>
    <p:sldId id="1021" r:id="rId57"/>
    <p:sldId id="651" r:id="rId58"/>
    <p:sldId id="925" r:id="rId59"/>
    <p:sldId id="1023" r:id="rId60"/>
    <p:sldId id="1025" r:id="rId61"/>
    <p:sldId id="923" r:id="rId62"/>
    <p:sldId id="1026" r:id="rId63"/>
    <p:sldId id="1024" r:id="rId64"/>
    <p:sldId id="1027" r:id="rId65"/>
    <p:sldId id="1028" r:id="rId66"/>
    <p:sldId id="1022" r:id="rId67"/>
    <p:sldId id="921" r:id="rId68"/>
    <p:sldId id="903" r:id="rId69"/>
    <p:sldId id="902" r:id="rId70"/>
    <p:sldId id="1029" r:id="rId71"/>
    <p:sldId id="1030" r:id="rId72"/>
    <p:sldId id="1032" r:id="rId73"/>
    <p:sldId id="1031" r:id="rId74"/>
    <p:sldId id="1033" r:id="rId75"/>
    <p:sldId id="947" r:id="rId76"/>
    <p:sldId id="384" r:id="rId77"/>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D9A65"/>
    <a:srgbClr val="B0AD72"/>
    <a:srgbClr val="B8B577"/>
    <a:srgbClr val="C8C583"/>
    <a:srgbClr val="AC9B45"/>
    <a:srgbClr val="9D963F"/>
    <a:srgbClr val="B9B14B"/>
    <a:srgbClr val="111111"/>
    <a:srgbClr val="202020"/>
    <a:srgbClr val="8C4F8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651"/>
    <p:restoredTop sz="67460"/>
  </p:normalViewPr>
  <p:slideViewPr>
    <p:cSldViewPr snapToGrid="0" snapToObjects="1">
      <p:cViewPr varScale="1">
        <p:scale>
          <a:sx n="116" d="100"/>
          <a:sy n="116" d="100"/>
        </p:scale>
        <p:origin x="1424" y="176"/>
      </p:cViewPr>
      <p:guideLst/>
    </p:cSldViewPr>
  </p:slideViewPr>
  <p:outlineViewPr>
    <p:cViewPr>
      <p:scale>
        <a:sx n="33" d="100"/>
        <a:sy n="33" d="100"/>
      </p:scale>
      <p:origin x="0" y="-800"/>
    </p:cViewPr>
  </p:outlineViewPr>
  <p:notesTextViewPr>
    <p:cViewPr>
      <p:scale>
        <a:sx n="1" d="1"/>
        <a:sy n="1" d="1"/>
      </p:scale>
      <p:origin x="0" y="0"/>
    </p:cViewPr>
  </p:notesTextViewPr>
  <p:notesViewPr>
    <p:cSldViewPr snapToGrid="0" snapToObjects="1">
      <p:cViewPr varScale="1">
        <p:scale>
          <a:sx n="95" d="100"/>
          <a:sy n="95" d="100"/>
        </p:scale>
        <p:origin x="3720" y="20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notesMaster" Target="notesMasters/notesMaster1.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6107D1-33F1-2D4D-8E25-2FDABE22DBF3}" type="datetimeFigureOut">
              <a:rPr lang="fr-FR" smtClean="0"/>
              <a:t>11/11/2025</a:t>
            </a:fld>
            <a:endParaRPr lang="fr-FR"/>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r>
              <a:rPr lang="fr-FR"/>
              <a:t>Modifier les styles du texte du masque
Deuxième niveau
Troisième niveau
Quatrième niveau
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0D29DC-72C0-474C-8E09-077795A1C9F6}" type="slidenum">
              <a:rPr lang="fr-FR" smtClean="0"/>
              <a:t>‹N°›</a:t>
            </a:fld>
            <a:endParaRPr lang="fr-FR"/>
          </a:p>
        </p:txBody>
      </p:sp>
    </p:spTree>
    <p:extLst>
      <p:ext uri="{BB962C8B-B14F-4D97-AF65-F5344CB8AC3E}">
        <p14:creationId xmlns:p14="http://schemas.microsoft.com/office/powerpoint/2010/main" val="3653900140"/>
      </p:ext>
    </p:extLst>
  </p:cSld>
  <p:clrMap bg1="lt1" tx1="dk1" bg2="lt2" tx2="dk2" accent1="accent1" accent2="accent2" accent3="accent3" accent4="accent4" accent5="accent5" accent6="accent6" hlink="hlink" folHlink="folHlink"/>
  <p:notesStyle>
    <a:lvl1pPr marL="0" algn="l" defTabSz="685800" rtl="0" eaLnBrk="1" latinLnBrk="0" hangingPunct="1">
      <a:defRPr sz="900" kern="1200">
        <a:solidFill>
          <a:schemeClr val="tx1"/>
        </a:solidFill>
        <a:latin typeface="+mn-lt"/>
        <a:ea typeface="+mn-ea"/>
        <a:cs typeface="+mn-cs"/>
      </a:defRPr>
    </a:lvl1pPr>
    <a:lvl2pPr marL="342900" algn="l" defTabSz="685800" rtl="0" eaLnBrk="1" latinLnBrk="0" hangingPunct="1">
      <a:defRPr sz="900" kern="1200">
        <a:solidFill>
          <a:schemeClr val="tx1"/>
        </a:solidFill>
        <a:latin typeface="+mn-lt"/>
        <a:ea typeface="+mn-ea"/>
        <a:cs typeface="+mn-cs"/>
      </a:defRPr>
    </a:lvl2pPr>
    <a:lvl3pPr marL="685800" algn="l" defTabSz="685800" rtl="0" eaLnBrk="1" latinLnBrk="0" hangingPunct="1">
      <a:defRPr sz="900" kern="1200">
        <a:solidFill>
          <a:schemeClr val="tx1"/>
        </a:solidFill>
        <a:latin typeface="+mn-lt"/>
        <a:ea typeface="+mn-ea"/>
        <a:cs typeface="+mn-cs"/>
      </a:defRPr>
    </a:lvl3pPr>
    <a:lvl4pPr marL="1028700" algn="l" defTabSz="685800" rtl="0" eaLnBrk="1" latinLnBrk="0" hangingPunct="1">
      <a:defRPr sz="900" kern="1200">
        <a:solidFill>
          <a:schemeClr val="tx1"/>
        </a:solidFill>
        <a:latin typeface="+mn-lt"/>
        <a:ea typeface="+mn-ea"/>
        <a:cs typeface="+mn-cs"/>
      </a:defRPr>
    </a:lvl4pPr>
    <a:lvl5pPr marL="1371600" algn="l" defTabSz="685800" rtl="0" eaLnBrk="1" latinLnBrk="0" hangingPunct="1">
      <a:defRPr sz="900" kern="1200">
        <a:solidFill>
          <a:schemeClr val="tx1"/>
        </a:solidFill>
        <a:latin typeface="+mn-lt"/>
        <a:ea typeface="+mn-ea"/>
        <a:cs typeface="+mn-cs"/>
      </a:defRPr>
    </a:lvl5pPr>
    <a:lvl6pPr marL="1714500" algn="l" defTabSz="685800" rtl="0" eaLnBrk="1" latinLnBrk="0" hangingPunct="1">
      <a:defRPr sz="900" kern="1200">
        <a:solidFill>
          <a:schemeClr val="tx1"/>
        </a:solidFill>
        <a:latin typeface="+mn-lt"/>
        <a:ea typeface="+mn-ea"/>
        <a:cs typeface="+mn-cs"/>
      </a:defRPr>
    </a:lvl6pPr>
    <a:lvl7pPr marL="2057400" algn="l" defTabSz="685800" rtl="0" eaLnBrk="1" latinLnBrk="0" hangingPunct="1">
      <a:defRPr sz="900" kern="1200">
        <a:solidFill>
          <a:schemeClr val="tx1"/>
        </a:solidFill>
        <a:latin typeface="+mn-lt"/>
        <a:ea typeface="+mn-ea"/>
        <a:cs typeface="+mn-cs"/>
      </a:defRPr>
    </a:lvl7pPr>
    <a:lvl8pPr marL="2400300" algn="l" defTabSz="685800" rtl="0" eaLnBrk="1" latinLnBrk="0" hangingPunct="1">
      <a:defRPr sz="900" kern="1200">
        <a:solidFill>
          <a:schemeClr val="tx1"/>
        </a:solidFill>
        <a:latin typeface="+mn-lt"/>
        <a:ea typeface="+mn-ea"/>
        <a:cs typeface="+mn-cs"/>
      </a:defRPr>
    </a:lvl8pPr>
    <a:lvl9pPr marL="2743200" algn="l" defTabSz="685800" rtl="0" eaLnBrk="1" latinLnBrk="0" hangingPunct="1">
      <a:defRPr sz="9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arxiv.org/abs/2507.05318"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fr.wikipedia.org/wiki/Fus%C3%A9e_(astronautique)" TargetMode="External"/><Relationship Id="rId7" Type="http://schemas.openxmlformats.org/officeDocument/2006/relationships/hyperlink" Target="https://fr.wikipedia.org/wiki/Schiaparelli_(engin_spatial)"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s://fr.wikipedia.org/wiki/Atterrisseur" TargetMode="External"/><Relationship Id="rId5" Type="http://schemas.openxmlformats.org/officeDocument/2006/relationships/hyperlink" Target="https://fr.wikipedia.org/wiki/Proton_(fus%C3%A9e)" TargetMode="External"/><Relationship Id="rId4" Type="http://schemas.openxmlformats.org/officeDocument/2006/relationships/hyperlink" Target="https://fr.wikipedia.org/wiki/Russe"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cite-espace.com/actualites-spatiales/un-grand-parachute-europeen-pour-mars/"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cite-espace.com/centre_ressources/cest-quoi-une-comete-2/"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cite-espace.com/categories/lune"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www.cite-espace.com/categories/terre"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swpc.noaa.gov/products/ccor-1-coronagraph-experimental"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en.wikipedia.org/wiki/National_Oceanic_and_Atmospheric_Administration" TargetMode="Externa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www.popsci.com/story/space/starlink-satellites-disrupting-astronomy/"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s://www.cite-espace.com/actualites-spatiales/juice-vogue-vers-jupiter/"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s://www.cite-espace.com/actualites-spatiales/juice-la-route-vers-jupiter-passe-par-venus/"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iopscience.iop.org/article/10.3847/2041-8213/ae04de"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s://www.britannica.com/science/mineral-chemical-compound/Silicates"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3" Type="http://schemas.openxmlformats.org/officeDocument/2006/relationships/hyperlink" Target="https://briankoberlein.com/blog/tension-and-hope/"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3" Type="http://schemas.openxmlformats.org/officeDocument/2006/relationships/hyperlink" Target="https://fr.wikipedia.org/wiki/Univers_observable" TargetMode="External"/><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1</a:t>
            </a:fld>
            <a:endParaRPr lang="fr-FR" dirty="0"/>
          </a:p>
        </p:txBody>
      </p:sp>
    </p:spTree>
    <p:extLst>
      <p:ext uri="{BB962C8B-B14F-4D97-AF65-F5344CB8AC3E}">
        <p14:creationId xmlns:p14="http://schemas.microsoft.com/office/powerpoint/2010/main" val="24096385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Les comètes sont d’ordinaire de vieux vestiges du système solaire, mais </a:t>
            </a:r>
            <a:r>
              <a:rPr lang="fr-BE" sz="900" b="1" i="0" u="none" strike="noStrike" kern="1200" dirty="0">
                <a:solidFill>
                  <a:schemeClr val="tx1"/>
                </a:solidFill>
                <a:effectLst/>
                <a:latin typeface="+mn-lt"/>
                <a:ea typeface="+mn-ea"/>
                <a:cs typeface="+mn-cs"/>
              </a:rPr>
              <a:t>3I/ATLAS</a:t>
            </a:r>
            <a:r>
              <a:rPr lang="fr-BE" sz="900" b="0" i="0" u="none" strike="noStrike" kern="1200" dirty="0">
                <a:solidFill>
                  <a:schemeClr val="tx1"/>
                </a:solidFill>
                <a:effectLst/>
                <a:latin typeface="+mn-lt"/>
                <a:ea typeface="+mn-ea"/>
                <a:cs typeface="+mn-cs"/>
              </a:rPr>
              <a:t> pourrait provenir d’un très vieux amas d’étoiles, ce qui en ferait l’un des plus anciens objets connus de la galaxie. Et donc quelles sont </a:t>
            </a:r>
            <a:r>
              <a:rPr lang="fr-FR" sz="900" b="0" i="0" u="none" strike="noStrike" kern="1200" dirty="0">
                <a:solidFill>
                  <a:schemeClr val="tx1"/>
                </a:solidFill>
                <a:effectLst/>
                <a:latin typeface="+mn-lt"/>
                <a:ea typeface="+mn-ea"/>
                <a:cs typeface="+mn-cs"/>
              </a:rPr>
              <a:t>l</a:t>
            </a:r>
            <a:r>
              <a:rPr lang="fr-FR" dirty="0"/>
              <a:t>es dernières nouvelles de 3I ATLAS.</a:t>
            </a:r>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2</a:t>
            </a:fld>
            <a:endParaRPr lang="fr-FR"/>
          </a:p>
        </p:txBody>
      </p:sp>
    </p:spTree>
    <p:extLst>
      <p:ext uri="{BB962C8B-B14F-4D97-AF65-F5344CB8AC3E}">
        <p14:creationId xmlns:p14="http://schemas.microsoft.com/office/powerpoint/2010/main" val="20792530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Le télescope Gemini South a immortalisé cette image de la comète 3I/ATLAS. On y voit la large chevelure de la comète ainsi que sa queue, une traînée de poussière de </a:t>
            </a:r>
            <a:r>
              <a:rPr lang="fr-BE" sz="900" b="1" i="0" u="none" strike="noStrike" kern="1200" dirty="0">
                <a:solidFill>
                  <a:schemeClr val="tx1"/>
                </a:solidFill>
                <a:effectLst/>
                <a:latin typeface="+mn-lt"/>
                <a:ea typeface="+mn-ea"/>
                <a:cs typeface="+mn-cs"/>
              </a:rPr>
              <a:t>55 000 km de long</a:t>
            </a:r>
            <a:r>
              <a:rPr lang="fr-BE" sz="900" b="0" i="0" u="none" strike="noStrike" kern="1200" dirty="0">
                <a:solidFill>
                  <a:schemeClr val="tx1"/>
                </a:solidFill>
                <a:effectLst/>
                <a:latin typeface="+mn-lt"/>
                <a:ea typeface="+mn-ea"/>
                <a:cs typeface="+mn-cs"/>
              </a:rPr>
              <a:t>.</a:t>
            </a:r>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3</a:t>
            </a:fld>
            <a:endParaRPr lang="fr-FR"/>
          </a:p>
        </p:txBody>
      </p:sp>
    </p:spTree>
    <p:extLst>
      <p:ext uri="{BB962C8B-B14F-4D97-AF65-F5344CB8AC3E}">
        <p14:creationId xmlns:p14="http://schemas.microsoft.com/office/powerpoint/2010/main" val="2887781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Les astronomes ne savent pas encore exactement quelle est la taille de 3I/ATLAS, mais d'après les observations et analyse du télescope spatial Hubble au 21 Juillet 2025, ils peuvent voir que le diamètre de son noyau n'est pas inférieur à 440 mètres et pas supérieur à 5,6 kilomètres.</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4</a:t>
            </a:fld>
            <a:endParaRPr lang="fr-FR"/>
          </a:p>
        </p:txBody>
      </p:sp>
    </p:spTree>
    <p:extLst>
      <p:ext uri="{BB962C8B-B14F-4D97-AF65-F5344CB8AC3E}">
        <p14:creationId xmlns:p14="http://schemas.microsoft.com/office/powerpoint/2010/main" val="6887072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Le JWST et l’observatoire </a:t>
            </a:r>
            <a:r>
              <a:rPr lang="fr-BE" sz="900" b="0" i="0" u="none" strike="noStrike" kern="1200" dirty="0" err="1">
                <a:solidFill>
                  <a:schemeClr val="tx1"/>
                </a:solidFill>
                <a:effectLst/>
                <a:latin typeface="+mn-lt"/>
                <a:ea typeface="+mn-ea"/>
                <a:cs typeface="+mn-cs"/>
              </a:rPr>
              <a:t>SPHEREx</a:t>
            </a:r>
            <a:r>
              <a:rPr lang="fr-BE" sz="900" b="0" i="0" u="none" strike="noStrike" kern="1200" dirty="0">
                <a:solidFill>
                  <a:schemeClr val="tx1"/>
                </a:solidFill>
                <a:effectLst/>
                <a:latin typeface="+mn-lt"/>
                <a:ea typeface="+mn-ea"/>
                <a:cs typeface="+mn-cs"/>
              </a:rPr>
              <a:t> (télescope infrarouge NASA) ont fournis des informations cruciales sur la composition chimique de la comète 3I/ATLAS, notamment la présence de poussière, d'eau et une quantité considérable de dioxyde de carbone, qui ne se forme que dans un espace très froid, </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5</a:t>
            </a:fld>
            <a:endParaRPr lang="fr-FR"/>
          </a:p>
        </p:txBody>
      </p:sp>
    </p:spTree>
    <p:extLst>
      <p:ext uri="{BB962C8B-B14F-4D97-AF65-F5344CB8AC3E}">
        <p14:creationId xmlns:p14="http://schemas.microsoft.com/office/powerpoint/2010/main" val="24332669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ainsi que l'absence notable de monoxyde de carbone, ce qui lui donne des airs de boisson gazeuse venue de l’espace lointain. Une hypothèse est que le noyau de la comète pourrait très bien contenir beaucoup d’eau sous forme de glace, </a:t>
            </a:r>
            <a:endParaRPr lang="fr-FR" dirty="0"/>
          </a:p>
          <a:p>
            <a:endParaRPr lang="fr-BE" sz="900" b="0" i="0" u="none" strike="noStrike" kern="1200" dirty="0">
              <a:solidFill>
                <a:schemeClr val="tx1"/>
              </a:solidFill>
              <a:effectLst/>
              <a:latin typeface="+mn-lt"/>
              <a:ea typeface="+mn-ea"/>
              <a:cs typeface="+mn-cs"/>
            </a:endParaRPr>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6</a:t>
            </a:fld>
            <a:endParaRPr lang="fr-FR"/>
          </a:p>
        </p:txBody>
      </p:sp>
    </p:spTree>
    <p:extLst>
      <p:ext uri="{BB962C8B-B14F-4D97-AF65-F5344CB8AC3E}">
        <p14:creationId xmlns:p14="http://schemas.microsoft.com/office/powerpoint/2010/main" val="1866391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mais qu’une croûte dominée par d’autres types de glace (le fameux dioxyde de carbone, par exemple) s’est formée à sa surface. Peut-être que cette croûte avait empêché un maximum de l’eau sous forme de glace de 3I/ATLAS de se dégager dans sa chevelure. </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7</a:t>
            </a:fld>
            <a:endParaRPr lang="fr-FR"/>
          </a:p>
        </p:txBody>
      </p:sp>
    </p:spTree>
    <p:extLst>
      <p:ext uri="{BB962C8B-B14F-4D97-AF65-F5344CB8AC3E}">
        <p14:creationId xmlns:p14="http://schemas.microsoft.com/office/powerpoint/2010/main" val="2260156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Le VLT (</a:t>
            </a:r>
            <a:r>
              <a:rPr lang="fr-BE" sz="900" b="0" i="0" u="none" strike="noStrike" kern="1200" dirty="0" err="1">
                <a:solidFill>
                  <a:schemeClr val="tx1"/>
                </a:solidFill>
                <a:effectLst/>
                <a:latin typeface="+mn-lt"/>
                <a:ea typeface="+mn-ea"/>
                <a:cs typeface="+mn-cs"/>
              </a:rPr>
              <a:t>Very</a:t>
            </a:r>
            <a:r>
              <a:rPr lang="fr-BE" sz="900" b="0" i="0" u="none" strike="noStrike" kern="1200" dirty="0">
                <a:solidFill>
                  <a:schemeClr val="tx1"/>
                </a:solidFill>
                <a:effectLst/>
                <a:latin typeface="+mn-lt"/>
                <a:ea typeface="+mn-ea"/>
                <a:cs typeface="+mn-cs"/>
              </a:rPr>
              <a:t> Large </a:t>
            </a:r>
            <a:r>
              <a:rPr lang="fr-BE" sz="900" b="0" i="0" u="none" strike="noStrike" kern="1200" dirty="0" err="1">
                <a:solidFill>
                  <a:schemeClr val="tx1"/>
                </a:solidFill>
                <a:effectLst/>
                <a:latin typeface="+mn-lt"/>
                <a:ea typeface="+mn-ea"/>
                <a:cs typeface="+mn-cs"/>
              </a:rPr>
              <a:t>Telescope</a:t>
            </a:r>
            <a:r>
              <a:rPr lang="fr-BE" sz="900" b="0" i="0" u="none" strike="noStrike" kern="1200" dirty="0">
                <a:solidFill>
                  <a:schemeClr val="tx1"/>
                </a:solidFill>
                <a:effectLst/>
                <a:latin typeface="+mn-lt"/>
                <a:ea typeface="+mn-ea"/>
                <a:cs typeface="+mn-cs"/>
              </a:rPr>
              <a:t>) de l'ESO a réalisé des observations de la comète interstellaire 3I/ATLAS, notamment avec l'instrument FORS2, le 3 juillet 2025, deux jours après sa découverte.</a:t>
            </a:r>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8</a:t>
            </a:fld>
            <a:endParaRPr lang="fr-FR"/>
          </a:p>
        </p:txBody>
      </p:sp>
    </p:spTree>
    <p:extLst>
      <p:ext uri="{BB962C8B-B14F-4D97-AF65-F5344CB8AC3E}">
        <p14:creationId xmlns:p14="http://schemas.microsoft.com/office/powerpoint/2010/main" val="1101123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L’analyse a révélé la présence Nickel et de </a:t>
            </a:r>
            <a:r>
              <a:rPr lang="fr-BE" sz="900" b="1" i="0" u="none" strike="noStrike" kern="1200" dirty="0">
                <a:solidFill>
                  <a:schemeClr val="tx1"/>
                </a:solidFill>
                <a:effectLst/>
                <a:latin typeface="+mn-lt"/>
                <a:ea typeface="+mn-ea"/>
                <a:cs typeface="+mn-cs"/>
              </a:rPr>
              <a:t>cyanure</a:t>
            </a:r>
            <a:r>
              <a:rPr lang="fr-BE" sz="900" b="0" i="0" u="none" strike="noStrike" kern="1200" dirty="0">
                <a:solidFill>
                  <a:schemeClr val="tx1"/>
                </a:solidFill>
                <a:effectLst/>
                <a:latin typeface="+mn-lt"/>
                <a:ea typeface="+mn-ea"/>
                <a:cs typeface="+mn-cs"/>
              </a:rPr>
              <a:t> dans la chevelure. Bien que ce nom évoque un poison, il s’agit en réalité de l’une des premières molécules qui s’échappent habituellement des comètes lorsqu’elles approchent du Soleil. </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9</a:t>
            </a:fld>
            <a:endParaRPr lang="fr-FR"/>
          </a:p>
        </p:txBody>
      </p:sp>
    </p:spTree>
    <p:extLst>
      <p:ext uri="{BB962C8B-B14F-4D97-AF65-F5344CB8AC3E}">
        <p14:creationId xmlns:p14="http://schemas.microsoft.com/office/powerpoint/2010/main" val="2815859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Les données montrent que 3I/ATLAS était très actif, émettant des quantités significatives de nickel et de cyanure par seconde à l'approche du Soleil. </a:t>
            </a:r>
          </a:p>
          <a:p>
            <a:br>
              <a:rPr lang="fr-BE" dirty="0"/>
            </a:b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10</a:t>
            </a:fld>
            <a:endParaRPr lang="fr-FR"/>
          </a:p>
        </p:txBody>
      </p:sp>
    </p:spTree>
    <p:extLst>
      <p:ext uri="{BB962C8B-B14F-4D97-AF65-F5344CB8AC3E}">
        <p14:creationId xmlns:p14="http://schemas.microsoft.com/office/powerpoint/2010/main" val="1301956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Selon les scientifiques la libération de cyanure s’est produite à la distance attendue.</a:t>
            </a:r>
          </a:p>
          <a:p>
            <a:pPr marL="0" marR="0" lvl="0" indent="0" algn="l" defTabSz="685800" rtl="0" eaLnBrk="1" fontAlgn="auto" latinLnBrk="0" hangingPunct="1">
              <a:lnSpc>
                <a:spcPct val="100000"/>
              </a:lnSpc>
              <a:spcBef>
                <a:spcPts val="0"/>
              </a:spcBef>
              <a:spcAft>
                <a:spcPts val="0"/>
              </a:spcAft>
              <a:buClrTx/>
              <a:buSzTx/>
              <a:buFontTx/>
              <a:buNone/>
              <a:tabLst/>
              <a:defRPr/>
            </a:pP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11</a:t>
            </a:fld>
            <a:endParaRPr lang="fr-FR"/>
          </a:p>
        </p:txBody>
      </p:sp>
    </p:spTree>
    <p:extLst>
      <p:ext uri="{BB962C8B-B14F-4D97-AF65-F5344CB8AC3E}">
        <p14:creationId xmlns:p14="http://schemas.microsoft.com/office/powerpoint/2010/main" val="38303500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Et du </a:t>
            </a:r>
            <a:r>
              <a:rPr lang="fr-BE" sz="900" b="1" i="0" u="none" strike="noStrike" kern="1200" dirty="0">
                <a:solidFill>
                  <a:schemeClr val="tx1"/>
                </a:solidFill>
                <a:effectLst/>
                <a:latin typeface="+mn-lt"/>
                <a:ea typeface="+mn-ea"/>
                <a:cs typeface="+mn-cs"/>
              </a:rPr>
              <a:t>nickel</a:t>
            </a:r>
            <a:r>
              <a:rPr lang="fr-BE" sz="900" b="0" i="0" u="none" strike="noStrike" kern="1200" dirty="0">
                <a:solidFill>
                  <a:schemeClr val="tx1"/>
                </a:solidFill>
                <a:effectLst/>
                <a:latin typeface="+mn-lt"/>
                <a:ea typeface="+mn-ea"/>
                <a:cs typeface="+mn-cs"/>
              </a:rPr>
              <a:t> a aussi été détecté dans sa chevelure. Normalement, ce métal, présent dans les astéroïdes et les planètes rocheuses, ne devrait se sublimer qu’à très haute température, donc seulement quand une comète est très proche du Soleil, alors qu’elles étaient à près de </a:t>
            </a:r>
            <a:r>
              <a:rPr lang="fr-BE" sz="900" b="1" i="0" u="none" strike="noStrike" kern="1200" dirty="0">
                <a:solidFill>
                  <a:schemeClr val="tx1"/>
                </a:solidFill>
                <a:effectLst/>
                <a:latin typeface="+mn-lt"/>
                <a:ea typeface="+mn-ea"/>
                <a:cs typeface="+mn-cs"/>
              </a:rPr>
              <a:t>500 millions de km du Soleil. </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12</a:t>
            </a:fld>
            <a:endParaRPr lang="fr-FR"/>
          </a:p>
        </p:txBody>
      </p:sp>
    </p:spTree>
    <p:extLst>
      <p:ext uri="{BB962C8B-B14F-4D97-AF65-F5344CB8AC3E}">
        <p14:creationId xmlns:p14="http://schemas.microsoft.com/office/powerpoint/2010/main" val="34170772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Une hypothèse avancée est que ces métaux seraient libérés grâce à des composés volatils appelés Sulfure de Carbonyle (oxysulfure de carbone) détecté par le JWST avec l’</a:t>
            </a:r>
            <a:r>
              <a:rPr lang="fr-BE" sz="900" b="0" i="0" u="none" strike="noStrike" kern="1200" dirty="0" err="1">
                <a:solidFill>
                  <a:schemeClr val="tx1"/>
                </a:solidFill>
                <a:effectLst/>
                <a:latin typeface="+mn-lt"/>
                <a:ea typeface="+mn-ea"/>
                <a:cs typeface="+mn-cs"/>
              </a:rPr>
              <a:t>intrument</a:t>
            </a:r>
            <a:r>
              <a:rPr lang="fr-BE" sz="900" b="0" i="0" u="none" strike="noStrike" kern="1200" dirty="0">
                <a:solidFill>
                  <a:schemeClr val="tx1"/>
                </a:solidFill>
                <a:effectLst/>
                <a:latin typeface="+mn-lt"/>
                <a:ea typeface="+mn-ea"/>
                <a:cs typeface="+mn-cs"/>
              </a:rPr>
              <a:t> </a:t>
            </a:r>
            <a:r>
              <a:rPr lang="fr-BE" sz="900" b="0" i="0" u="none" strike="noStrike" kern="1200" dirty="0" err="1">
                <a:solidFill>
                  <a:schemeClr val="tx1"/>
                </a:solidFill>
                <a:effectLst/>
                <a:latin typeface="+mn-lt"/>
                <a:ea typeface="+mn-ea"/>
                <a:cs typeface="+mn-cs"/>
              </a:rPr>
              <a:t>NIRSpec</a:t>
            </a:r>
            <a:r>
              <a:rPr lang="fr-BE" sz="900" b="0" i="0" u="none" strike="noStrike" kern="1200" dirty="0">
                <a:solidFill>
                  <a:schemeClr val="tx1"/>
                </a:solidFill>
                <a:effectLst/>
                <a:latin typeface="+mn-lt"/>
                <a:ea typeface="+mn-ea"/>
                <a:cs typeface="+mn-cs"/>
              </a:rPr>
              <a:t>.</a:t>
            </a:r>
            <a:endParaRPr lang="fr-FR" b="0"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13</a:t>
            </a:fld>
            <a:endParaRPr lang="fr-FR"/>
          </a:p>
        </p:txBody>
      </p:sp>
    </p:spTree>
    <p:extLst>
      <p:ext uri="{BB962C8B-B14F-4D97-AF65-F5344CB8AC3E}">
        <p14:creationId xmlns:p14="http://schemas.microsoft.com/office/powerpoint/2010/main" val="26436795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a:t>Effectivement c’est </a:t>
            </a:r>
            <a:r>
              <a:rPr lang="fr-BE" sz="900" b="0" i="0" u="none" strike="noStrike" kern="1200">
                <a:solidFill>
                  <a:schemeClr val="tx1"/>
                </a:solidFill>
                <a:effectLst/>
                <a:latin typeface="+mn-lt"/>
                <a:ea typeface="+mn-ea"/>
                <a:cs typeface="+mn-cs"/>
              </a:rPr>
              <a:t>avec son spectrographe NIRSpec, que James Webb révèle une comète dominée par le CO₂, accompagnée d’eau, de CO et d’oxysulfure de carbone, signe d’un noyau riche en CO₂.</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14</a:t>
            </a:fld>
            <a:endParaRPr lang="fr-FR"/>
          </a:p>
        </p:txBody>
      </p:sp>
    </p:spTree>
    <p:extLst>
      <p:ext uri="{BB962C8B-B14F-4D97-AF65-F5344CB8AC3E}">
        <p14:creationId xmlns:p14="http://schemas.microsoft.com/office/powerpoint/2010/main" val="11807320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Les métaux présents dans les spectre de 3I/Atlas proviennent surement de </a:t>
            </a:r>
            <a:r>
              <a:rPr lang="fr-BE" sz="900" b="1" i="0" u="none" strike="noStrike" kern="1200" dirty="0">
                <a:solidFill>
                  <a:schemeClr val="tx1"/>
                </a:solidFill>
                <a:effectLst/>
                <a:latin typeface="+mn-lt"/>
                <a:ea typeface="+mn-ea"/>
                <a:cs typeface="+mn-cs"/>
              </a:rPr>
              <a:t>supernovas </a:t>
            </a:r>
            <a:r>
              <a:rPr lang="fr-BE" sz="900" b="0" i="0" u="none" strike="noStrike" kern="1200" dirty="0">
                <a:solidFill>
                  <a:schemeClr val="tx1"/>
                </a:solidFill>
                <a:effectLst/>
                <a:latin typeface="+mn-lt"/>
                <a:ea typeface="+mn-ea"/>
                <a:cs typeface="+mn-cs"/>
              </a:rPr>
              <a:t>qui l’auraient expulsé d’un système stellaire, offrant ainsi des indices sur son système d’origine et sur des étoiles disparues depuis des milliards d’années. </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15</a:t>
            </a:fld>
            <a:endParaRPr lang="fr-FR"/>
          </a:p>
        </p:txBody>
      </p:sp>
    </p:spTree>
    <p:extLst>
      <p:ext uri="{BB962C8B-B14F-4D97-AF65-F5344CB8AC3E}">
        <p14:creationId xmlns:p14="http://schemas.microsoft.com/office/powerpoint/2010/main" val="33079257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Mais au vu de sa trajectoire, certains astronomes </a:t>
            </a:r>
            <a:r>
              <a:rPr lang="fr-BE" sz="900" b="0" i="0" u="none" strike="noStrike" kern="1200" dirty="0">
                <a:solidFill>
                  <a:schemeClr val="tx1"/>
                </a:solidFill>
                <a:effectLst/>
                <a:latin typeface="+mn-lt"/>
                <a:ea typeface="+mn-ea"/>
                <a:cs typeface="+mn-cs"/>
                <a:hlinkClick r:id="rId3"/>
              </a:rPr>
              <a:t>soupçonnent</a:t>
            </a:r>
            <a:r>
              <a:rPr lang="fr-BE" sz="900" b="0" i="0" u="none" strike="noStrike" kern="1200" dirty="0">
                <a:solidFill>
                  <a:schemeClr val="tx1"/>
                </a:solidFill>
                <a:effectLst/>
                <a:latin typeface="+mn-lt"/>
                <a:ea typeface="+mn-ea"/>
                <a:cs typeface="+mn-cs"/>
              </a:rPr>
              <a:t> 3I/ATLAS de provenir d’un amas d’étoiles qui pourrait avoir huit milliards d’années. « Il pourrait s’agir de l’un des plus anciens objets de la galaxie », affirme Martin </a:t>
            </a:r>
            <a:r>
              <a:rPr lang="fr-BE" sz="900" b="0" i="0" u="none" strike="noStrike" kern="1200" dirty="0" err="1">
                <a:solidFill>
                  <a:schemeClr val="tx1"/>
                </a:solidFill>
                <a:effectLst/>
                <a:latin typeface="+mn-lt"/>
                <a:ea typeface="+mn-ea"/>
                <a:cs typeface="+mn-cs"/>
              </a:rPr>
              <a:t>Cordinier</a:t>
            </a:r>
            <a:r>
              <a:rPr lang="fr-BE" sz="900" b="0" i="0" u="none" strike="noStrike" kern="1200" dirty="0">
                <a:solidFill>
                  <a:schemeClr val="tx1"/>
                </a:solidFill>
                <a:effectLst/>
                <a:latin typeface="+mn-lt"/>
                <a:ea typeface="+mn-ea"/>
                <a:cs typeface="+mn-cs"/>
              </a:rPr>
              <a:t>. Ce mois ci plusieurs missions martiennes ont observés la comète </a:t>
            </a:r>
            <a:r>
              <a:rPr lang="fr-BE" sz="900" b="1" i="0" u="none" strike="noStrike" kern="1200" dirty="0">
                <a:solidFill>
                  <a:schemeClr val="tx1"/>
                </a:solidFill>
                <a:effectLst/>
                <a:latin typeface="+mn-lt"/>
                <a:ea typeface="+mn-ea"/>
                <a:cs typeface="+mn-cs"/>
              </a:rPr>
              <a:t>3I/ATLAS</a:t>
            </a:r>
            <a:r>
              <a:rPr lang="fr-BE" sz="900" b="0" i="0" u="none" strike="noStrike" kern="1200" dirty="0">
                <a:solidFill>
                  <a:schemeClr val="tx1"/>
                </a:solidFill>
                <a:effectLst/>
                <a:latin typeface="+mn-lt"/>
                <a:ea typeface="+mn-ea"/>
                <a:cs typeface="+mn-cs"/>
              </a:rPr>
              <a:t> afin de pousser les analyses. </a:t>
            </a:r>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16</a:t>
            </a:fld>
            <a:endParaRPr lang="fr-FR"/>
          </a:p>
        </p:txBody>
      </p:sp>
    </p:spTree>
    <p:extLst>
      <p:ext uri="{BB962C8B-B14F-4D97-AF65-F5344CB8AC3E}">
        <p14:creationId xmlns:p14="http://schemas.microsoft.com/office/powerpoint/2010/main" val="9740894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Les sondes </a:t>
            </a:r>
            <a:r>
              <a:rPr lang="fr-BE" sz="900" b="1" i="0" u="none" strike="noStrike" kern="1200" dirty="0">
                <a:solidFill>
                  <a:schemeClr val="tx1"/>
                </a:solidFill>
                <a:effectLst/>
                <a:latin typeface="+mn-lt"/>
                <a:ea typeface="+mn-ea"/>
                <a:cs typeface="+mn-cs"/>
              </a:rPr>
              <a:t>Mars Express, </a:t>
            </a:r>
            <a:r>
              <a:rPr lang="fr-BE" sz="900" b="0" i="0" u="none" strike="noStrike" kern="1200" dirty="0">
                <a:solidFill>
                  <a:schemeClr val="tx1"/>
                </a:solidFill>
                <a:effectLst/>
                <a:latin typeface="+mn-lt"/>
                <a:ea typeface="+mn-ea"/>
                <a:cs typeface="+mn-cs"/>
              </a:rPr>
              <a:t>Lancé le 2 juin 2003 depuis Baïkonour par une fusée Soyouz. Entrée en orbite de Mars le 25 décembre 2003. Atterrisseur beagle</a:t>
            </a:r>
          </a:p>
          <a:p>
            <a:endParaRPr lang="fr-BE" sz="900" b="1" i="0" u="none" strike="noStrike" kern="1200" dirty="0">
              <a:solidFill>
                <a:schemeClr val="tx1"/>
              </a:solidFill>
              <a:effectLst/>
              <a:latin typeface="+mn-lt"/>
              <a:ea typeface="+mn-ea"/>
              <a:cs typeface="+mn-cs"/>
            </a:endParaRPr>
          </a:p>
          <a:p>
            <a:r>
              <a:rPr lang="fr-BE" sz="900" b="0" i="0" u="none" strike="noStrike" kern="1200" dirty="0">
                <a:solidFill>
                  <a:schemeClr val="tx1"/>
                </a:solidFill>
                <a:effectLst/>
                <a:latin typeface="+mn-lt"/>
                <a:ea typeface="+mn-ea"/>
                <a:cs typeface="+mn-cs"/>
              </a:rPr>
              <a:t>🔹 </a:t>
            </a:r>
            <a:r>
              <a:rPr lang="fr-BE" sz="900" b="1" i="0" u="none" strike="noStrike" kern="1200" dirty="0">
                <a:solidFill>
                  <a:schemeClr val="tx1"/>
                </a:solidFill>
                <a:effectLst/>
                <a:latin typeface="+mn-lt"/>
                <a:ea typeface="+mn-ea"/>
                <a:cs typeface="+mn-cs"/>
              </a:rPr>
              <a:t>OMEGA (France)</a:t>
            </a:r>
            <a:r>
              <a:rPr lang="fr-BE" sz="900" b="0" i="0" u="none" strike="noStrike" kern="1200" dirty="0">
                <a:solidFill>
                  <a:schemeClr val="tx1"/>
                </a:solidFill>
                <a:effectLst/>
                <a:latin typeface="+mn-lt"/>
                <a:ea typeface="+mn-ea"/>
                <a:cs typeface="+mn-cs"/>
              </a:rPr>
              <a:t> – Spectromètre visible/infrarouge : analyse la composition minérale de la surface (résolution 100 m).</a:t>
            </a:r>
            <a:br>
              <a:rPr lang="fr-BE" dirty="0"/>
            </a:br>
            <a:r>
              <a:rPr lang="fr-BE" sz="900" b="0" i="0" u="none" strike="noStrike" kern="1200" dirty="0">
                <a:solidFill>
                  <a:schemeClr val="tx1"/>
                </a:solidFill>
                <a:effectLst/>
                <a:latin typeface="+mn-lt"/>
                <a:ea typeface="+mn-ea"/>
                <a:cs typeface="+mn-cs"/>
              </a:rPr>
              <a:t>🔹 </a:t>
            </a:r>
            <a:r>
              <a:rPr lang="fr-BE" sz="900" b="1" i="0" u="none" strike="noStrike" kern="1200" dirty="0">
                <a:solidFill>
                  <a:schemeClr val="tx1"/>
                </a:solidFill>
                <a:effectLst/>
                <a:latin typeface="+mn-lt"/>
                <a:ea typeface="+mn-ea"/>
                <a:cs typeface="+mn-cs"/>
              </a:rPr>
              <a:t>SPICAM (France)</a:t>
            </a:r>
            <a:r>
              <a:rPr lang="fr-BE" sz="900" b="0" i="0" u="none" strike="noStrike" kern="1200" dirty="0">
                <a:solidFill>
                  <a:schemeClr val="tx1"/>
                </a:solidFill>
                <a:effectLst/>
                <a:latin typeface="+mn-lt"/>
                <a:ea typeface="+mn-ea"/>
                <a:cs typeface="+mn-cs"/>
              </a:rPr>
              <a:t> – Spectromètre UV/infrarouge : mesure la composition de l’atmosphère.</a:t>
            </a:r>
            <a:br>
              <a:rPr lang="fr-BE" dirty="0"/>
            </a:br>
            <a:r>
              <a:rPr lang="fr-BE" sz="900" b="0" i="0" u="none" strike="noStrike" kern="1200" dirty="0">
                <a:solidFill>
                  <a:schemeClr val="tx1"/>
                </a:solidFill>
                <a:effectLst/>
                <a:latin typeface="+mn-lt"/>
                <a:ea typeface="+mn-ea"/>
                <a:cs typeface="+mn-cs"/>
              </a:rPr>
              <a:t>🔹 </a:t>
            </a:r>
            <a:r>
              <a:rPr lang="fr-BE" sz="900" b="1" i="0" u="none" strike="noStrike" kern="1200" dirty="0">
                <a:solidFill>
                  <a:schemeClr val="tx1"/>
                </a:solidFill>
                <a:effectLst/>
                <a:latin typeface="+mn-lt"/>
                <a:ea typeface="+mn-ea"/>
                <a:cs typeface="+mn-cs"/>
              </a:rPr>
              <a:t>MARSIS (Italie)</a:t>
            </a:r>
            <a:r>
              <a:rPr lang="fr-BE" sz="900" b="0" i="0" u="none" strike="noStrike" kern="1200" dirty="0">
                <a:solidFill>
                  <a:schemeClr val="tx1"/>
                </a:solidFill>
                <a:effectLst/>
                <a:latin typeface="+mn-lt"/>
                <a:ea typeface="+mn-ea"/>
                <a:cs typeface="+mn-cs"/>
              </a:rPr>
              <a:t> – Radar de sondage : étudie le sous-sol martien pour rechercher de l’eau gelée.</a:t>
            </a:r>
            <a:br>
              <a:rPr lang="fr-BE" dirty="0"/>
            </a:br>
            <a:r>
              <a:rPr lang="fr-BE" sz="900" b="0" i="0" u="none" strike="noStrike" kern="1200" dirty="0">
                <a:solidFill>
                  <a:schemeClr val="tx1"/>
                </a:solidFill>
                <a:effectLst/>
                <a:latin typeface="+mn-lt"/>
                <a:ea typeface="+mn-ea"/>
                <a:cs typeface="+mn-cs"/>
              </a:rPr>
              <a:t>🔹 </a:t>
            </a:r>
            <a:r>
              <a:rPr lang="fr-BE" sz="900" b="1" i="0" u="none" strike="noStrike" kern="1200" dirty="0">
                <a:solidFill>
                  <a:schemeClr val="tx1"/>
                </a:solidFill>
                <a:effectLst/>
                <a:latin typeface="+mn-lt"/>
                <a:ea typeface="+mn-ea"/>
                <a:cs typeface="+mn-cs"/>
              </a:rPr>
              <a:t>PFS (Italie)</a:t>
            </a:r>
            <a:r>
              <a:rPr lang="fr-BE" sz="900" b="0" i="0" u="none" strike="noStrike" kern="1200" dirty="0">
                <a:solidFill>
                  <a:schemeClr val="tx1"/>
                </a:solidFill>
                <a:effectLst/>
                <a:latin typeface="+mn-lt"/>
                <a:ea typeface="+mn-ea"/>
                <a:cs typeface="+mn-cs"/>
              </a:rPr>
              <a:t> – Spectromètre de Fourier : mesure température et pression atmosphériques.</a:t>
            </a:r>
            <a:br>
              <a:rPr lang="fr-BE" dirty="0"/>
            </a:br>
            <a:r>
              <a:rPr lang="fr-BE" sz="900" b="0" i="0" u="none" strike="noStrike" kern="1200" dirty="0">
                <a:solidFill>
                  <a:schemeClr val="tx1"/>
                </a:solidFill>
                <a:effectLst/>
                <a:latin typeface="+mn-lt"/>
                <a:ea typeface="+mn-ea"/>
                <a:cs typeface="+mn-cs"/>
              </a:rPr>
              <a:t>🔹 </a:t>
            </a:r>
            <a:r>
              <a:rPr lang="fr-BE" sz="900" b="1" i="0" u="none" strike="noStrike" kern="1200" dirty="0">
                <a:solidFill>
                  <a:schemeClr val="tx1"/>
                </a:solidFill>
                <a:effectLst/>
                <a:latin typeface="+mn-lt"/>
                <a:ea typeface="+mn-ea"/>
                <a:cs typeface="+mn-cs"/>
              </a:rPr>
              <a:t>ASPERA (Suède)</a:t>
            </a:r>
            <a:r>
              <a:rPr lang="fr-BE" sz="900" b="0" i="0" u="none" strike="noStrike" kern="1200" dirty="0">
                <a:solidFill>
                  <a:schemeClr val="tx1"/>
                </a:solidFill>
                <a:effectLst/>
                <a:latin typeface="+mn-lt"/>
                <a:ea typeface="+mn-ea"/>
                <a:cs typeface="+mn-cs"/>
              </a:rPr>
              <a:t> – Analyseur de plasma : observe l’interaction vent solaire – atmosphère.</a:t>
            </a:r>
            <a:br>
              <a:rPr lang="fr-BE" dirty="0"/>
            </a:br>
            <a:r>
              <a:rPr lang="fr-BE" sz="900" b="0" i="0" u="none" strike="noStrike" kern="1200" dirty="0">
                <a:solidFill>
                  <a:schemeClr val="tx1"/>
                </a:solidFill>
                <a:effectLst/>
                <a:latin typeface="+mn-lt"/>
                <a:ea typeface="+mn-ea"/>
                <a:cs typeface="+mn-cs"/>
              </a:rPr>
              <a:t>🔹 </a:t>
            </a:r>
            <a:r>
              <a:rPr lang="fr-BE" sz="900" b="1" i="0" u="none" strike="noStrike" kern="1200" dirty="0">
                <a:solidFill>
                  <a:schemeClr val="tx1"/>
                </a:solidFill>
                <a:effectLst/>
                <a:latin typeface="+mn-lt"/>
                <a:ea typeface="+mn-ea"/>
                <a:cs typeface="+mn-cs"/>
              </a:rPr>
              <a:t>HRSC (Allemagne)</a:t>
            </a:r>
            <a:r>
              <a:rPr lang="fr-BE" sz="900" b="0" i="0" u="none" strike="noStrike" kern="1200" dirty="0">
                <a:solidFill>
                  <a:schemeClr val="tx1"/>
                </a:solidFill>
                <a:effectLst/>
                <a:latin typeface="+mn-lt"/>
                <a:ea typeface="+mn-ea"/>
                <a:cs typeface="+mn-cs"/>
              </a:rPr>
              <a:t> – Caméra stéréo haute résolution : prend des images couleur jusqu’à 2 m de résolution.</a:t>
            </a:r>
            <a:br>
              <a:rPr lang="fr-BE" dirty="0"/>
            </a:b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17</a:t>
            </a:fld>
            <a:endParaRPr lang="fr-FR"/>
          </a:p>
        </p:txBody>
      </p:sp>
    </p:spTree>
    <p:extLst>
      <p:ext uri="{BB962C8B-B14F-4D97-AF65-F5344CB8AC3E}">
        <p14:creationId xmlns:p14="http://schemas.microsoft.com/office/powerpoint/2010/main" val="17083632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et </a:t>
            </a:r>
            <a:r>
              <a:rPr lang="fr-BE" sz="900" b="1" i="0" u="none" strike="noStrike" kern="1200" dirty="0" err="1">
                <a:solidFill>
                  <a:schemeClr val="tx1"/>
                </a:solidFill>
                <a:effectLst/>
                <a:latin typeface="+mn-lt"/>
                <a:ea typeface="+mn-ea"/>
                <a:cs typeface="+mn-cs"/>
              </a:rPr>
              <a:t>ExoMars</a:t>
            </a:r>
            <a:r>
              <a:rPr lang="fr-BE" sz="900" b="1" i="0" u="none" strike="noStrike" kern="1200" dirty="0">
                <a:solidFill>
                  <a:schemeClr val="tx1"/>
                </a:solidFill>
                <a:effectLst/>
                <a:latin typeface="+mn-lt"/>
                <a:ea typeface="+mn-ea"/>
                <a:cs typeface="+mn-cs"/>
              </a:rPr>
              <a:t> TGO </a:t>
            </a:r>
            <a:r>
              <a:rPr lang="fr-BE" sz="900" b="1" i="1" u="none" strike="noStrike" kern="1200" dirty="0">
                <a:solidFill>
                  <a:schemeClr val="tx1"/>
                </a:solidFill>
                <a:effectLst/>
                <a:latin typeface="+mn-lt"/>
                <a:ea typeface="+mn-ea"/>
                <a:cs typeface="+mn-cs"/>
              </a:rPr>
              <a:t>Trace </a:t>
            </a:r>
            <a:r>
              <a:rPr lang="fr-BE" sz="900" b="1" i="1" u="none" strike="noStrike" kern="1200" dirty="0" err="1">
                <a:solidFill>
                  <a:schemeClr val="tx1"/>
                </a:solidFill>
                <a:effectLst/>
                <a:latin typeface="+mn-lt"/>
                <a:ea typeface="+mn-ea"/>
                <a:cs typeface="+mn-cs"/>
              </a:rPr>
              <a:t>Gas</a:t>
            </a:r>
            <a:r>
              <a:rPr lang="fr-BE" sz="900" b="1" i="1" u="none" strike="noStrike" kern="1200" dirty="0">
                <a:solidFill>
                  <a:schemeClr val="tx1"/>
                </a:solidFill>
                <a:effectLst/>
                <a:latin typeface="+mn-lt"/>
                <a:ea typeface="+mn-ea"/>
                <a:cs typeface="+mn-cs"/>
              </a:rPr>
              <a:t> Orbiter</a:t>
            </a:r>
            <a:r>
              <a:rPr lang="fr-BE" sz="900" b="1" i="0" u="none" strike="noStrike" kern="1200" dirty="0">
                <a:solidFill>
                  <a:schemeClr val="tx1"/>
                </a:solidFill>
                <a:effectLst/>
                <a:latin typeface="+mn-lt"/>
                <a:ea typeface="+mn-ea"/>
                <a:cs typeface="+mn-cs"/>
              </a:rPr>
              <a:t> (ESA) </a:t>
            </a:r>
            <a:r>
              <a:rPr lang="fr-BE" sz="900" b="0" i="0" u="none" strike="noStrike" kern="1200" dirty="0">
                <a:solidFill>
                  <a:schemeClr val="tx1"/>
                </a:solidFill>
                <a:effectLst/>
                <a:latin typeface="+mn-lt"/>
                <a:ea typeface="+mn-ea"/>
                <a:cs typeface="+mn-cs"/>
              </a:rPr>
              <a:t>La sonde spatiale a été lancée le </a:t>
            </a:r>
            <a:r>
              <a:rPr lang="fr-BE" dirty="0"/>
              <a:t>14 mars 2016</a:t>
            </a:r>
            <a:r>
              <a:rPr lang="fr-BE" sz="900" b="0" i="0" u="none" strike="noStrike" kern="1200" dirty="0">
                <a:solidFill>
                  <a:schemeClr val="tx1"/>
                </a:solidFill>
                <a:effectLst/>
                <a:latin typeface="+mn-lt"/>
                <a:ea typeface="+mn-ea"/>
                <a:cs typeface="+mn-cs"/>
              </a:rPr>
              <a:t> par une </a:t>
            </a:r>
            <a:r>
              <a:rPr lang="fr-BE" sz="900" b="0" i="0" u="none" strike="noStrike" kern="1200" dirty="0">
                <a:solidFill>
                  <a:schemeClr val="tx1"/>
                </a:solidFill>
                <a:effectLst/>
                <a:latin typeface="+mn-lt"/>
                <a:ea typeface="+mn-ea"/>
                <a:cs typeface="+mn-cs"/>
                <a:hlinkClick r:id="rId3" tooltip="Fusée (astronautique)"/>
              </a:rPr>
              <a:t>fusée</a:t>
            </a:r>
            <a:r>
              <a:rPr lang="fr-BE" sz="900" b="0" i="0" u="none" strike="noStrike" kern="1200" dirty="0">
                <a:solidFill>
                  <a:schemeClr val="tx1"/>
                </a:solidFill>
                <a:effectLst/>
                <a:latin typeface="+mn-lt"/>
                <a:ea typeface="+mn-ea"/>
                <a:cs typeface="+mn-cs"/>
              </a:rPr>
              <a:t> </a:t>
            </a:r>
            <a:r>
              <a:rPr lang="fr-BE" sz="900" b="0" i="0" u="none" strike="noStrike" kern="1200" dirty="0">
                <a:solidFill>
                  <a:schemeClr val="tx1"/>
                </a:solidFill>
                <a:effectLst/>
                <a:latin typeface="+mn-lt"/>
                <a:ea typeface="+mn-ea"/>
                <a:cs typeface="+mn-cs"/>
                <a:hlinkClick r:id="rId4" tooltip="Russe"/>
              </a:rPr>
              <a:t>russe</a:t>
            </a:r>
            <a:r>
              <a:rPr lang="fr-BE" sz="900" b="0" i="0" u="none" strike="noStrike" kern="1200" dirty="0">
                <a:solidFill>
                  <a:schemeClr val="tx1"/>
                </a:solidFill>
                <a:effectLst/>
                <a:latin typeface="+mn-lt"/>
                <a:ea typeface="+mn-ea"/>
                <a:cs typeface="+mn-cs"/>
              </a:rPr>
              <a:t> </a:t>
            </a:r>
            <a:r>
              <a:rPr lang="fr-BE" sz="900" b="0" i="0" u="none" strike="noStrike" kern="1200" dirty="0">
                <a:solidFill>
                  <a:schemeClr val="tx1"/>
                </a:solidFill>
                <a:effectLst/>
                <a:latin typeface="+mn-lt"/>
                <a:ea typeface="+mn-ea"/>
                <a:cs typeface="+mn-cs"/>
                <a:hlinkClick r:id="rId5" tooltip="Proton (fusée)"/>
              </a:rPr>
              <a:t>Proton</a:t>
            </a:r>
            <a:r>
              <a:rPr lang="fr-BE" sz="900" b="0" i="0" u="none" strike="noStrike" kern="1200" dirty="0">
                <a:solidFill>
                  <a:schemeClr val="tx1"/>
                </a:solidFill>
                <a:effectLst/>
                <a:latin typeface="+mn-lt"/>
                <a:ea typeface="+mn-ea"/>
                <a:cs typeface="+mn-cs"/>
              </a:rPr>
              <a:t>. Arrivé en orbite autour de Mars le </a:t>
            </a:r>
            <a:r>
              <a:rPr lang="fr-BE" dirty="0"/>
              <a:t>19 octobre 2016</a:t>
            </a:r>
            <a:r>
              <a:rPr lang="fr-BE" sz="900" b="0" i="0" u="none" strike="noStrike" kern="1200" dirty="0">
                <a:solidFill>
                  <a:schemeClr val="tx1"/>
                </a:solidFill>
                <a:effectLst/>
                <a:latin typeface="+mn-lt"/>
                <a:ea typeface="+mn-ea"/>
                <a:cs typeface="+mn-cs"/>
              </a:rPr>
              <a:t>, et a largué l'</a:t>
            </a:r>
            <a:r>
              <a:rPr lang="fr-BE" sz="900" b="0" i="0" u="none" strike="noStrike" kern="1200" dirty="0">
                <a:solidFill>
                  <a:schemeClr val="tx1"/>
                </a:solidFill>
                <a:effectLst/>
                <a:latin typeface="+mn-lt"/>
                <a:ea typeface="+mn-ea"/>
                <a:cs typeface="+mn-cs"/>
                <a:hlinkClick r:id="rId6" tooltip="Atterrisseur"/>
              </a:rPr>
              <a:t>atterrisseur</a:t>
            </a:r>
            <a:r>
              <a:rPr lang="fr-BE" sz="900" b="0" i="0" u="none" strike="noStrike" kern="1200" dirty="0">
                <a:solidFill>
                  <a:schemeClr val="tx1"/>
                </a:solidFill>
                <a:effectLst/>
                <a:latin typeface="+mn-lt"/>
                <a:ea typeface="+mn-ea"/>
                <a:cs typeface="+mn-cs"/>
              </a:rPr>
              <a:t> expérimental européen </a:t>
            </a:r>
            <a:r>
              <a:rPr lang="fr-BE" sz="900" b="0" i="1" u="none" strike="noStrike" kern="1200" dirty="0">
                <a:solidFill>
                  <a:schemeClr val="tx1"/>
                </a:solidFill>
                <a:effectLst/>
                <a:latin typeface="+mn-lt"/>
                <a:ea typeface="+mn-ea"/>
                <a:cs typeface="+mn-cs"/>
                <a:hlinkClick r:id="rId7" tooltip="Schiaparelli (engin spatial)"/>
              </a:rPr>
              <a:t>Schiaparelli</a:t>
            </a:r>
            <a:r>
              <a:rPr lang="fr-BE" sz="900" b="0" i="0" u="none" strike="noStrike" kern="1200" dirty="0">
                <a:solidFill>
                  <a:schemeClr val="tx1"/>
                </a:solidFill>
                <a:effectLst/>
                <a:latin typeface="+mn-lt"/>
                <a:ea typeface="+mn-ea"/>
                <a:cs typeface="+mn-cs"/>
              </a:rPr>
              <a:t> . Qui s'est écrasé à quelques kilomètres du centre de la zone d'atterrissage prévue.</a:t>
            </a:r>
          </a:p>
          <a:p>
            <a:pPr marL="0" marR="0" lvl="0" indent="0" algn="l" defTabSz="685800" rtl="0" eaLnBrk="1" fontAlgn="auto" latinLnBrk="0" hangingPunct="1">
              <a:lnSpc>
                <a:spcPct val="100000"/>
              </a:lnSpc>
              <a:spcBef>
                <a:spcPts val="0"/>
              </a:spcBef>
              <a:spcAft>
                <a:spcPts val="0"/>
              </a:spcAft>
              <a:buClrTx/>
              <a:buSzTx/>
              <a:buFontTx/>
              <a:buNone/>
              <a:tabLst/>
              <a:defRPr/>
            </a:pPr>
            <a:endParaRPr lang="fr-BE" sz="900" b="1" i="0" u="none" strike="noStrike" kern="1200" dirty="0">
              <a:solidFill>
                <a:schemeClr val="tx1"/>
              </a:solidFill>
              <a:effectLst/>
              <a:latin typeface="+mn-lt"/>
              <a:ea typeface="+mn-ea"/>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 </a:t>
            </a:r>
            <a:r>
              <a:rPr lang="fr-BE" sz="900" b="1" i="0" u="none" strike="noStrike" kern="1200" dirty="0">
                <a:solidFill>
                  <a:schemeClr val="tx1"/>
                </a:solidFill>
                <a:effectLst/>
                <a:latin typeface="+mn-lt"/>
                <a:ea typeface="+mn-ea"/>
                <a:cs typeface="+mn-cs"/>
              </a:rPr>
              <a:t>NOMAD</a:t>
            </a:r>
            <a:r>
              <a:rPr lang="fr-BE" sz="900" b="0" i="0" u="none" strike="noStrike" kern="1200" dirty="0">
                <a:solidFill>
                  <a:schemeClr val="tx1"/>
                </a:solidFill>
                <a:effectLst/>
                <a:latin typeface="+mn-lt"/>
                <a:ea typeface="+mn-ea"/>
                <a:cs typeface="+mn-cs"/>
              </a:rPr>
              <a:t> – Spectromètre haute résolution : détecte les gaz traces de l’atmosphère (mode nadir &amp; occultation solaire).</a:t>
            </a:r>
            <a:br>
              <a:rPr lang="fr-BE" dirty="0"/>
            </a:br>
            <a:r>
              <a:rPr lang="fr-BE" sz="900" b="0" i="0" u="none" strike="noStrike" kern="1200" dirty="0">
                <a:solidFill>
                  <a:schemeClr val="tx1"/>
                </a:solidFill>
                <a:effectLst/>
                <a:latin typeface="+mn-lt"/>
                <a:ea typeface="+mn-ea"/>
                <a:cs typeface="+mn-cs"/>
              </a:rPr>
              <a:t>🔹 </a:t>
            </a:r>
            <a:r>
              <a:rPr lang="fr-BE" sz="900" b="1" i="0" u="none" strike="noStrike" kern="1200" dirty="0">
                <a:solidFill>
                  <a:schemeClr val="tx1"/>
                </a:solidFill>
                <a:effectLst/>
                <a:latin typeface="+mn-lt"/>
                <a:ea typeface="+mn-ea"/>
                <a:cs typeface="+mn-cs"/>
              </a:rPr>
              <a:t>ACS</a:t>
            </a:r>
            <a:r>
              <a:rPr lang="fr-BE" sz="900" b="0" i="0" u="none" strike="noStrike" kern="1200" dirty="0">
                <a:solidFill>
                  <a:schemeClr val="tx1"/>
                </a:solidFill>
                <a:effectLst/>
                <a:latin typeface="+mn-lt"/>
                <a:ea typeface="+mn-ea"/>
                <a:cs typeface="+mn-cs"/>
              </a:rPr>
              <a:t> – Suite de spectromètres : analyse les gaz, la poussière et les nuages de l’atmosphère.</a:t>
            </a:r>
            <a:br>
              <a:rPr lang="fr-BE" dirty="0"/>
            </a:br>
            <a:r>
              <a:rPr lang="fr-BE" sz="900" b="0" i="0" u="none" strike="noStrike" kern="1200" dirty="0">
                <a:solidFill>
                  <a:schemeClr val="tx1"/>
                </a:solidFill>
                <a:effectLst/>
                <a:latin typeface="+mn-lt"/>
                <a:ea typeface="+mn-ea"/>
                <a:cs typeface="+mn-cs"/>
              </a:rPr>
              <a:t>🔹 </a:t>
            </a:r>
            <a:r>
              <a:rPr lang="fr-BE" sz="900" b="1" i="0" u="none" strike="noStrike" kern="1200" dirty="0" err="1">
                <a:solidFill>
                  <a:schemeClr val="tx1"/>
                </a:solidFill>
                <a:effectLst/>
                <a:latin typeface="+mn-lt"/>
                <a:ea typeface="+mn-ea"/>
                <a:cs typeface="+mn-cs"/>
              </a:rPr>
              <a:t>CaSSIS</a:t>
            </a:r>
            <a:r>
              <a:rPr lang="fr-BE" sz="900" b="0" i="0" u="none" strike="noStrike" kern="1200" dirty="0">
                <a:solidFill>
                  <a:schemeClr val="tx1"/>
                </a:solidFill>
                <a:effectLst/>
                <a:latin typeface="+mn-lt"/>
                <a:ea typeface="+mn-ea"/>
                <a:cs typeface="+mn-cs"/>
              </a:rPr>
              <a:t> – Caméra couleur &amp; stéréo : prend des images haute résolution de la surface pour le contexte géologique.</a:t>
            </a:r>
            <a:br>
              <a:rPr lang="fr-BE" dirty="0"/>
            </a:br>
            <a:r>
              <a:rPr lang="fr-BE" sz="900" b="0" i="0" u="none" strike="noStrike" kern="1200" dirty="0">
                <a:solidFill>
                  <a:schemeClr val="tx1"/>
                </a:solidFill>
                <a:effectLst/>
                <a:latin typeface="+mn-lt"/>
                <a:ea typeface="+mn-ea"/>
                <a:cs typeface="+mn-cs"/>
              </a:rPr>
              <a:t>🔹 </a:t>
            </a:r>
            <a:r>
              <a:rPr lang="fr-BE" sz="900" b="1" i="0" u="none" strike="noStrike" kern="1200" dirty="0">
                <a:solidFill>
                  <a:schemeClr val="tx1"/>
                </a:solidFill>
                <a:effectLst/>
                <a:latin typeface="+mn-lt"/>
                <a:ea typeface="+mn-ea"/>
                <a:cs typeface="+mn-cs"/>
              </a:rPr>
              <a:t>FREND</a:t>
            </a:r>
            <a:r>
              <a:rPr lang="fr-BE" sz="900" b="0" i="0" u="none" strike="noStrike" kern="1200" dirty="0">
                <a:solidFill>
                  <a:schemeClr val="tx1"/>
                </a:solidFill>
                <a:effectLst/>
                <a:latin typeface="+mn-lt"/>
                <a:ea typeface="+mn-ea"/>
                <a:cs typeface="+mn-cs"/>
              </a:rPr>
              <a:t> – Détecteur de neutrons : mesure l’hydrogène de la surface et du sous-sol (indice d’eau).</a:t>
            </a:r>
            <a:endParaRPr lang="fr-BE" sz="900" b="1" i="0" u="none" strike="noStrike" kern="1200" dirty="0">
              <a:solidFill>
                <a:schemeClr val="tx1"/>
              </a:solidFill>
              <a:effectLst/>
              <a:latin typeface="+mn-lt"/>
              <a:ea typeface="+mn-ea"/>
              <a:cs typeface="+mn-cs"/>
            </a:endParaRPr>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18</a:t>
            </a:fld>
            <a:endParaRPr lang="fr-FR"/>
          </a:p>
        </p:txBody>
      </p:sp>
    </p:spTree>
    <p:extLst>
      <p:ext uri="{BB962C8B-B14F-4D97-AF65-F5344CB8AC3E}">
        <p14:creationId xmlns:p14="http://schemas.microsoft.com/office/powerpoint/2010/main" val="9668115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de l'ESA ont observé la comète interstellaire 3I/ATLAS lors de son passage près de Mars. Malgré la distance (30 millions de km), les données recueillies sont cruciales sur la composition de cet objet qui pourrait être plus vieux que le Système solaire. </a:t>
            </a:r>
            <a:endParaRPr lang="fr-FR" b="0"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19</a:t>
            </a:fld>
            <a:endParaRPr lang="fr-FR"/>
          </a:p>
        </p:txBody>
      </p:sp>
    </p:spTree>
    <p:extLst>
      <p:ext uri="{BB962C8B-B14F-4D97-AF65-F5344CB8AC3E}">
        <p14:creationId xmlns:p14="http://schemas.microsoft.com/office/powerpoint/2010/main" val="24901310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Le système d’imagerie </a:t>
            </a:r>
            <a:r>
              <a:rPr lang="fr-BE" sz="900" b="0" i="0" u="none" strike="noStrike" kern="1200" dirty="0" err="1">
                <a:solidFill>
                  <a:schemeClr val="tx1"/>
                </a:solidFill>
                <a:effectLst/>
                <a:latin typeface="+mn-lt"/>
                <a:ea typeface="+mn-ea"/>
                <a:cs typeface="+mn-cs"/>
              </a:rPr>
              <a:t>CaSSIS</a:t>
            </a:r>
            <a:r>
              <a:rPr lang="fr-BE" sz="900" b="0" i="0" u="none" strike="noStrike" kern="1200" dirty="0">
                <a:solidFill>
                  <a:schemeClr val="tx1"/>
                </a:solidFill>
                <a:effectLst/>
                <a:latin typeface="+mn-lt"/>
                <a:ea typeface="+mn-ea"/>
                <a:cs typeface="+mn-cs"/>
              </a:rPr>
              <a:t> (</a:t>
            </a:r>
            <a:r>
              <a:rPr lang="fr-BE" sz="900" b="0" i="0" u="none" strike="noStrike" kern="1200" dirty="0" err="1">
                <a:solidFill>
                  <a:schemeClr val="tx1"/>
                </a:solidFill>
                <a:effectLst/>
                <a:latin typeface="+mn-lt"/>
                <a:ea typeface="+mn-ea"/>
                <a:cs typeface="+mn-cs"/>
              </a:rPr>
              <a:t>Colour</a:t>
            </a:r>
            <a:r>
              <a:rPr lang="fr-BE" sz="900" b="0" i="0" u="none" strike="noStrike" kern="1200" dirty="0">
                <a:solidFill>
                  <a:schemeClr val="tx1"/>
                </a:solidFill>
                <a:effectLst/>
                <a:latin typeface="+mn-lt"/>
                <a:ea typeface="+mn-ea"/>
                <a:cs typeface="+mn-cs"/>
              </a:rPr>
              <a:t> and </a:t>
            </a:r>
            <a:r>
              <a:rPr lang="fr-BE" sz="900" b="0" i="0" u="none" strike="noStrike" kern="1200" dirty="0" err="1">
                <a:solidFill>
                  <a:schemeClr val="tx1"/>
                </a:solidFill>
                <a:effectLst/>
                <a:latin typeface="+mn-lt"/>
                <a:ea typeface="+mn-ea"/>
                <a:cs typeface="+mn-cs"/>
              </a:rPr>
              <a:t>Stereo</a:t>
            </a:r>
            <a:r>
              <a:rPr lang="fr-BE" sz="900" b="0" i="0" u="none" strike="noStrike" kern="1200" dirty="0">
                <a:solidFill>
                  <a:schemeClr val="tx1"/>
                </a:solidFill>
                <a:effectLst/>
                <a:latin typeface="+mn-lt"/>
                <a:ea typeface="+mn-ea"/>
                <a:cs typeface="+mn-cs"/>
              </a:rPr>
              <a:t> Surface Imaging System) </a:t>
            </a:r>
            <a:r>
              <a:rPr lang="fr-BE" sz="900" b="0" i="0" u="sng" strike="noStrike" kern="1200" dirty="0">
                <a:solidFill>
                  <a:schemeClr val="tx1"/>
                </a:solidFill>
                <a:effectLst/>
                <a:latin typeface="+mn-lt"/>
                <a:ea typeface="+mn-ea"/>
                <a:cs typeface="+mn-cs"/>
                <a:hlinkClick r:id="rId3"/>
              </a:rPr>
              <a:t>d’ExoMars</a:t>
            </a:r>
            <a:r>
              <a:rPr lang="fr-BE" sz="900" b="0" i="0" u="none" strike="noStrike" kern="1200" dirty="0">
                <a:solidFill>
                  <a:schemeClr val="tx1"/>
                </a:solidFill>
                <a:effectLst/>
                <a:latin typeface="+mn-lt"/>
                <a:ea typeface="+mn-ea"/>
                <a:cs typeface="+mn-cs"/>
              </a:rPr>
              <a:t> TGO a réussi à capturer une série d’images montrée dans ce GIF.</a:t>
            </a:r>
            <a:endParaRPr lang="fr-FR" b="0" dirty="0">
              <a:solidFill>
                <a:schemeClr val="tx1"/>
              </a:solidFill>
            </a:endParaRPr>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20</a:t>
            </a:fld>
            <a:endParaRPr lang="fr-FR"/>
          </a:p>
        </p:txBody>
      </p:sp>
    </p:spTree>
    <p:extLst>
      <p:ext uri="{BB962C8B-B14F-4D97-AF65-F5344CB8AC3E}">
        <p14:creationId xmlns:p14="http://schemas.microsoft.com/office/powerpoint/2010/main" val="11633152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Cette campagne d’observation, qui offrait la vue la plus proche de toutes les engins spatiaux de l’ESA. C'était une observation très difficile pour l'instrument. La comète est environ 10 000 à 100 000 fois plus faible que la cible habituelle de l’instrument. Ce point représente le centre de la </a:t>
            </a:r>
            <a:r>
              <a:rPr lang="fr-BE" sz="900" b="0" i="0" u="sng" kern="1200" dirty="0">
                <a:solidFill>
                  <a:schemeClr val="tx1"/>
                </a:solidFill>
                <a:effectLst/>
                <a:latin typeface="+mn-lt"/>
                <a:ea typeface="+mn-ea"/>
                <a:cs typeface="+mn-cs"/>
                <a:hlinkClick r:id="rId3"/>
              </a:rPr>
              <a:t>comète</a:t>
            </a:r>
            <a:r>
              <a:rPr lang="fr-BE" sz="900" b="0" i="0" u="none" strike="noStrike" kern="1200" dirty="0">
                <a:solidFill>
                  <a:schemeClr val="tx1"/>
                </a:solidFill>
                <a:effectLst/>
                <a:latin typeface="+mn-lt"/>
                <a:ea typeface="+mn-ea"/>
                <a:cs typeface="+mn-cs"/>
              </a:rPr>
              <a:t>, avec son noyau rocheux et sa chevelure.</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21</a:t>
            </a:fld>
            <a:endParaRPr lang="fr-FR"/>
          </a:p>
        </p:txBody>
      </p:sp>
    </p:spTree>
    <p:extLst>
      <p:ext uri="{BB962C8B-B14F-4D97-AF65-F5344CB8AC3E}">
        <p14:creationId xmlns:p14="http://schemas.microsoft.com/office/powerpoint/2010/main" val="39100095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Mais le noyau, d’un kilomètre de large, était impossible à imager. À cette distance, ce serait comme repérer un objet de la taille d’un smartphone sur la </a:t>
            </a:r>
            <a:r>
              <a:rPr lang="fr-BE" sz="900" b="0" i="0" u="sng" kern="1200" dirty="0">
                <a:solidFill>
                  <a:schemeClr val="tx1"/>
                </a:solidFill>
                <a:effectLst/>
                <a:latin typeface="+mn-lt"/>
                <a:ea typeface="+mn-ea"/>
                <a:cs typeface="+mn-cs"/>
                <a:hlinkClick r:id="rId3"/>
              </a:rPr>
              <a:t>Lune</a:t>
            </a:r>
            <a:r>
              <a:rPr lang="fr-BE" sz="900" b="0" i="0" u="none" strike="noStrike" kern="1200" dirty="0">
                <a:solidFill>
                  <a:schemeClr val="tx1"/>
                </a:solidFill>
                <a:effectLst/>
                <a:latin typeface="+mn-lt"/>
                <a:ea typeface="+mn-ea"/>
                <a:cs typeface="+mn-cs"/>
              </a:rPr>
              <a:t> depuis la </a:t>
            </a:r>
            <a:r>
              <a:rPr lang="fr-BE" sz="900" b="0" i="0" u="sng" kern="1200" dirty="0">
                <a:solidFill>
                  <a:schemeClr val="tx1"/>
                </a:solidFill>
                <a:effectLst/>
                <a:latin typeface="+mn-lt"/>
                <a:ea typeface="+mn-ea"/>
                <a:cs typeface="+mn-cs"/>
                <a:hlinkClick r:id="rId4"/>
              </a:rPr>
              <a:t>Terre</a:t>
            </a:r>
            <a:r>
              <a:rPr lang="fr-BE" sz="900" b="0" i="0" u="none" strike="noStrike" kern="1200" dirty="0">
                <a:solidFill>
                  <a:schemeClr val="tx1"/>
                </a:solidFill>
                <a:effectLst/>
                <a:latin typeface="+mn-lt"/>
                <a:ea typeface="+mn-ea"/>
                <a:cs typeface="+mn-cs"/>
              </a:rPr>
              <a:t>. </a:t>
            </a:r>
            <a:endParaRPr lang="fr-FR" b="0" dirty="0">
              <a:solidFill>
                <a:schemeClr val="tx1"/>
              </a:solidFill>
            </a:endParaRPr>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22</a:t>
            </a:fld>
            <a:endParaRPr lang="fr-FR"/>
          </a:p>
        </p:txBody>
      </p:sp>
    </p:spTree>
    <p:extLst>
      <p:ext uri="{BB962C8B-B14F-4D97-AF65-F5344CB8AC3E}">
        <p14:creationId xmlns:p14="http://schemas.microsoft.com/office/powerpoint/2010/main" val="9384187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Mais les analyses du spectre de la comète aideront les recherches. Les résultats n’ont pas encore été communiqués. Les analyses se poursuivront au cours des prochaines semaines et des prochains mois pour </a:t>
            </a:r>
            <a:r>
              <a:rPr lang="fr-BE" sz="900" b="1" i="0" u="none" strike="noStrike" kern="1200" dirty="0">
                <a:solidFill>
                  <a:schemeClr val="tx1"/>
                </a:solidFill>
                <a:effectLst/>
                <a:latin typeface="+mn-lt"/>
                <a:ea typeface="+mn-ea"/>
                <a:cs typeface="+mn-cs"/>
              </a:rPr>
              <a:t>tenter de déterminer la composition de 3I/ATLAS</a:t>
            </a:r>
            <a:r>
              <a:rPr lang="fr-BE" sz="900" b="0" i="0" u="none" strike="noStrike" kern="1200" dirty="0">
                <a:solidFill>
                  <a:schemeClr val="tx1"/>
                </a:solidFill>
                <a:effectLst/>
                <a:latin typeface="+mn-lt"/>
                <a:ea typeface="+mn-ea"/>
                <a:cs typeface="+mn-cs"/>
              </a:rPr>
              <a:t> et son comportement à l’approche du Soleil.</a:t>
            </a:r>
            <a:endParaRPr lang="fr-FR" dirty="0"/>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23</a:t>
            </a:fld>
            <a:endParaRPr lang="fr-FR"/>
          </a:p>
        </p:txBody>
      </p:sp>
    </p:spTree>
    <p:extLst>
      <p:ext uri="{BB962C8B-B14F-4D97-AF65-F5344CB8AC3E}">
        <p14:creationId xmlns:p14="http://schemas.microsoft.com/office/powerpoint/2010/main" val="29891145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Depuis des amateurs ont photographié la comète interstellaire 3I/ATLAS qui présente sur cette image une coma de gaz bleu-vert de 2,5 minutes d'arc de diamètre. (Image : Gerald </a:t>
            </a:r>
            <a:r>
              <a:rPr lang="fr-BE" sz="900" b="0" i="0" u="none" strike="noStrike" kern="1200" dirty="0" err="1">
                <a:solidFill>
                  <a:schemeClr val="tx1"/>
                </a:solidFill>
                <a:effectLst/>
                <a:latin typeface="+mn-lt"/>
                <a:ea typeface="+mn-ea"/>
                <a:cs typeface="+mn-cs"/>
              </a:rPr>
              <a:t>Rhemann</a:t>
            </a:r>
            <a:r>
              <a:rPr lang="fr-BE" sz="900" b="0" i="0" u="none" strike="noStrike" kern="1200" dirty="0">
                <a:solidFill>
                  <a:schemeClr val="tx1"/>
                </a:solidFill>
                <a:effectLst/>
                <a:latin typeface="+mn-lt"/>
                <a:ea typeface="+mn-ea"/>
                <a:cs typeface="+mn-cs"/>
              </a:rPr>
              <a:t>, Michael </a:t>
            </a:r>
            <a:r>
              <a:rPr lang="fr-BE" sz="900" b="0" i="0" u="none" strike="noStrike" kern="1200" dirty="0" err="1">
                <a:solidFill>
                  <a:schemeClr val="tx1"/>
                </a:solidFill>
                <a:effectLst/>
                <a:latin typeface="+mn-lt"/>
                <a:ea typeface="+mn-ea"/>
                <a:cs typeface="+mn-cs"/>
              </a:rPr>
              <a:t>Jäger</a:t>
            </a:r>
            <a:r>
              <a:rPr lang="fr-BE" sz="900" b="0" i="0" u="none" strike="noStrike" kern="1200" dirty="0">
                <a:solidFill>
                  <a:schemeClr val="tx1"/>
                </a:solidFill>
                <a:effectLst/>
                <a:latin typeface="+mn-lt"/>
                <a:ea typeface="+mn-ea"/>
                <a:cs typeface="+mn-cs"/>
              </a:rPr>
              <a:t>) </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24</a:t>
            </a:fld>
            <a:endParaRPr lang="fr-FR"/>
          </a:p>
        </p:txBody>
      </p:sp>
    </p:spTree>
    <p:extLst>
      <p:ext uri="{BB962C8B-B14F-4D97-AF65-F5344CB8AC3E}">
        <p14:creationId xmlns:p14="http://schemas.microsoft.com/office/powerpoint/2010/main" val="36178482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Une courte queue était également visible le 9 septembre sur une photographie prise en Namibie avec l'astrographe 12"/f-3,6. (Image : Gerald </a:t>
            </a:r>
            <a:r>
              <a:rPr lang="fr-BE" sz="900" b="0" i="0" u="none" strike="noStrike" kern="1200" dirty="0" err="1">
                <a:solidFill>
                  <a:schemeClr val="tx1"/>
                </a:solidFill>
                <a:effectLst/>
                <a:latin typeface="+mn-lt"/>
                <a:ea typeface="+mn-ea"/>
                <a:cs typeface="+mn-cs"/>
              </a:rPr>
              <a:t>Rhemann</a:t>
            </a:r>
            <a:r>
              <a:rPr lang="fr-BE" sz="900" b="0" i="0" u="none" strike="noStrike" kern="1200" dirty="0">
                <a:solidFill>
                  <a:schemeClr val="tx1"/>
                </a:solidFill>
                <a:effectLst/>
                <a:latin typeface="+mn-lt"/>
                <a:ea typeface="+mn-ea"/>
                <a:cs typeface="+mn-cs"/>
              </a:rPr>
              <a:t>, Michael </a:t>
            </a:r>
            <a:r>
              <a:rPr lang="fr-BE" sz="900" b="0" i="0" u="none" strike="noStrike" kern="1200" dirty="0" err="1">
                <a:solidFill>
                  <a:schemeClr val="tx1"/>
                </a:solidFill>
                <a:effectLst/>
                <a:latin typeface="+mn-lt"/>
                <a:ea typeface="+mn-ea"/>
                <a:cs typeface="+mn-cs"/>
              </a:rPr>
              <a:t>Jäger</a:t>
            </a:r>
            <a:r>
              <a:rPr lang="fr-BE" sz="900" b="0" i="0" u="none" strike="noStrike" kern="1200" dirty="0">
                <a:solidFill>
                  <a:schemeClr val="tx1"/>
                </a:solidFill>
                <a:effectLst/>
                <a:latin typeface="+mn-lt"/>
                <a:ea typeface="+mn-ea"/>
                <a:cs typeface="+mn-cs"/>
              </a:rPr>
              <a:t>)</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25</a:t>
            </a:fld>
            <a:endParaRPr lang="fr-FR"/>
          </a:p>
        </p:txBody>
      </p:sp>
    </p:spTree>
    <p:extLst>
      <p:ext uri="{BB962C8B-B14F-4D97-AF65-F5344CB8AC3E}">
        <p14:creationId xmlns:p14="http://schemas.microsoft.com/office/powerpoint/2010/main" val="18858289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en" sz="900" b="0" i="1" u="none" strike="noStrike" kern="1200" dirty="0">
                <a:solidFill>
                  <a:schemeClr val="tx1"/>
                </a:solidFill>
                <a:effectLst/>
                <a:latin typeface="+mn-lt"/>
                <a:ea typeface="+mn-ea"/>
                <a:cs typeface="+mn-cs"/>
              </a:rPr>
              <a:t>Comet 3I/ATLAS le 16</a:t>
            </a:r>
            <a:r>
              <a:rPr lang="en" sz="900" b="0" i="1" u="none" strike="noStrike" kern="1200" baseline="30000" dirty="0">
                <a:solidFill>
                  <a:schemeClr val="tx1"/>
                </a:solidFill>
                <a:effectLst/>
                <a:latin typeface="+mn-lt"/>
                <a:ea typeface="+mn-ea"/>
                <a:cs typeface="+mn-cs"/>
              </a:rPr>
              <a:t>  </a:t>
            </a:r>
            <a:r>
              <a:rPr lang="en" sz="900" b="0" i="1" u="none" strike="noStrike" kern="1200" dirty="0" err="1">
                <a:solidFill>
                  <a:schemeClr val="tx1"/>
                </a:solidFill>
                <a:effectLst/>
                <a:latin typeface="+mn-lt"/>
                <a:ea typeface="+mn-ea"/>
                <a:cs typeface="+mn-cs"/>
              </a:rPr>
              <a:t>Septembre</a:t>
            </a:r>
            <a:r>
              <a:rPr lang="en" sz="900" b="0" i="1" u="none" strike="noStrike" kern="1200" dirty="0">
                <a:solidFill>
                  <a:schemeClr val="tx1"/>
                </a:solidFill>
                <a:effectLst/>
                <a:latin typeface="+mn-lt"/>
                <a:ea typeface="+mn-ea"/>
                <a:cs typeface="+mn-cs"/>
              </a:rPr>
              <a:t>. Credit: Efrain Morales. </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26</a:t>
            </a:fld>
            <a:endParaRPr lang="fr-FR"/>
          </a:p>
        </p:txBody>
      </p:sp>
    </p:spTree>
    <p:extLst>
      <p:ext uri="{BB962C8B-B14F-4D97-AF65-F5344CB8AC3E}">
        <p14:creationId xmlns:p14="http://schemas.microsoft.com/office/powerpoint/2010/main" val="8578814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Après cette période 3I/ATLAS se trouvait (plus ou moins) derrière le soleil vu de la Terre jusque fin octobre 2025 et elle ne pouvait pas être vu. </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27</a:t>
            </a:fld>
            <a:endParaRPr lang="fr-FR"/>
          </a:p>
        </p:txBody>
      </p:sp>
    </p:spTree>
    <p:extLst>
      <p:ext uri="{BB962C8B-B14F-4D97-AF65-F5344CB8AC3E}">
        <p14:creationId xmlns:p14="http://schemas.microsoft.com/office/powerpoint/2010/main" val="5985322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Entre temps les scientifiques s’attendaient à ce que la comète 3I/ATLAS devienne plus lumineuse en approchant du Soleil, comme c’est habituel pour les comètes du nuage d’Oort, dont la glace se sublime sous l’effet du rayonnement solaire, formant une coma et une queue brillantes.</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28</a:t>
            </a:fld>
            <a:endParaRPr lang="fr-FR"/>
          </a:p>
        </p:txBody>
      </p:sp>
    </p:spTree>
    <p:extLst>
      <p:ext uri="{BB962C8B-B14F-4D97-AF65-F5344CB8AC3E}">
        <p14:creationId xmlns:p14="http://schemas.microsoft.com/office/powerpoint/2010/main" val="38601368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Cependant, 3I/ATLAS s’est éclaircie bien plus vite que prévu. "La raison de l'éclaircissement rapide de 3I, qui dépasse de loin le taux d'éclaircissement de la plupart des comètes nuages d'Oort à distance radiale similaire, reste floue", écrivent les scientifiques derrière la recherche, </a:t>
            </a:r>
            <a:r>
              <a:rPr lang="fr-BE" sz="900" b="0" i="0" u="none" strike="noStrike" kern="1200" dirty="0" err="1">
                <a:solidFill>
                  <a:schemeClr val="tx1"/>
                </a:solidFill>
                <a:effectLst/>
                <a:latin typeface="+mn-lt"/>
                <a:ea typeface="+mn-ea"/>
                <a:cs typeface="+mn-cs"/>
              </a:rPr>
              <a:t>Qicheng</a:t>
            </a:r>
            <a:r>
              <a:rPr lang="fr-BE" sz="900" b="0" i="0" u="none" strike="noStrike" kern="1200" dirty="0">
                <a:solidFill>
                  <a:schemeClr val="tx1"/>
                </a:solidFill>
                <a:effectLst/>
                <a:latin typeface="+mn-lt"/>
                <a:ea typeface="+mn-ea"/>
                <a:cs typeface="+mn-cs"/>
              </a:rPr>
              <a:t> Zhang de l'observatoire de Lowell à Flagstaff, en Arizona, et Karl </a:t>
            </a:r>
            <a:r>
              <a:rPr lang="fr-BE" sz="900" b="0" i="0" u="none" strike="noStrike" kern="1200" dirty="0" err="1">
                <a:solidFill>
                  <a:schemeClr val="tx1"/>
                </a:solidFill>
                <a:effectLst/>
                <a:latin typeface="+mn-lt"/>
                <a:ea typeface="+mn-ea"/>
                <a:cs typeface="+mn-cs"/>
              </a:rPr>
              <a:t>Battams</a:t>
            </a:r>
            <a:r>
              <a:rPr lang="fr-BE" sz="900" b="0" i="0" u="none" strike="noStrike" kern="1200" dirty="0">
                <a:solidFill>
                  <a:schemeClr val="tx1"/>
                </a:solidFill>
                <a:effectLst/>
                <a:latin typeface="+mn-lt"/>
                <a:ea typeface="+mn-ea"/>
                <a:cs typeface="+mn-cs"/>
              </a:rPr>
              <a:t>,</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29</a:t>
            </a:fld>
            <a:endParaRPr lang="fr-FR"/>
          </a:p>
        </p:txBody>
      </p:sp>
    </p:spTree>
    <p:extLst>
      <p:ext uri="{BB962C8B-B14F-4D97-AF65-F5344CB8AC3E}">
        <p14:creationId xmlns:p14="http://schemas.microsoft.com/office/powerpoint/2010/main" val="8580024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L'éclaircissement rapide de 3I/ATLAS a été observé par STEREO-A et STEREO-B, le double vaisseau spatial qui compose l'Observatoire des relations terrestres solaires (STEREO), par l'observatoire solaire et </a:t>
            </a:r>
            <a:r>
              <a:rPr lang="fr-BE" sz="900" b="0" i="0" u="none" strike="noStrike" kern="1200" dirty="0" err="1">
                <a:solidFill>
                  <a:schemeClr val="tx1"/>
                </a:solidFill>
                <a:effectLst/>
                <a:latin typeface="+mn-lt"/>
                <a:ea typeface="+mn-ea"/>
                <a:cs typeface="+mn-cs"/>
              </a:rPr>
              <a:t>héliosphérique</a:t>
            </a:r>
            <a:r>
              <a:rPr lang="fr-BE" sz="900" b="0" i="0" u="none" strike="noStrike" kern="1200" dirty="0">
                <a:solidFill>
                  <a:schemeClr val="tx1"/>
                </a:solidFill>
                <a:effectLst/>
                <a:latin typeface="+mn-lt"/>
                <a:ea typeface="+mn-ea"/>
                <a:cs typeface="+mn-cs"/>
              </a:rPr>
              <a:t> solaire (SOHO) et</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30</a:t>
            </a:fld>
            <a:endParaRPr lang="fr-FR"/>
          </a:p>
        </p:txBody>
      </p:sp>
    </p:spTree>
    <p:extLst>
      <p:ext uri="{BB962C8B-B14F-4D97-AF65-F5344CB8AC3E}">
        <p14:creationId xmlns:p14="http://schemas.microsoft.com/office/powerpoint/2010/main" val="18214399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par le </a:t>
            </a:r>
            <a:r>
              <a:rPr lang="fr-BE" sz="900" b="0" i="0" u="none" strike="noStrike" kern="1200" dirty="0">
                <a:solidFill>
                  <a:schemeClr val="tx1"/>
                </a:solidFill>
                <a:effectLst/>
                <a:latin typeface="+mn-lt"/>
                <a:ea typeface="+mn-ea"/>
                <a:cs typeface="+mn-cs"/>
                <a:hlinkClick r:id="rId3"/>
              </a:rPr>
              <a:t>coronographe CCOR-1 de la NOAA </a:t>
            </a:r>
            <a:r>
              <a:rPr lang="fr-BE" sz="900" b="0" i="0" u="none" strike="noStrike" kern="1200" dirty="0">
                <a:solidFill>
                  <a:schemeClr val="tx1"/>
                </a:solidFill>
                <a:effectLst/>
                <a:latin typeface="+mn-lt"/>
                <a:ea typeface="+mn-ea"/>
                <a:cs typeface="+mn-cs"/>
              </a:rPr>
              <a:t>(</a:t>
            </a:r>
            <a:r>
              <a:rPr lang="en" sz="900" b="0" i="0" u="none" strike="noStrike" kern="1200" dirty="0">
                <a:solidFill>
                  <a:schemeClr val="tx1"/>
                </a:solidFill>
                <a:effectLst/>
                <a:latin typeface="+mn-lt"/>
                <a:ea typeface="+mn-ea"/>
                <a:cs typeface="+mn-cs"/>
                <a:hlinkClick r:id="rId4" tooltip="Administration nationale océanique et atmosphérique"/>
              </a:rPr>
              <a:t>National Oceanic and Atmospheric Administration</a:t>
            </a:r>
            <a:r>
              <a:rPr lang="en" sz="900" b="0" i="0" u="none" strike="noStrike" kern="1200" dirty="0">
                <a:solidFill>
                  <a:schemeClr val="tx1"/>
                </a:solidFill>
                <a:effectLst/>
                <a:latin typeface="+mn-lt"/>
                <a:ea typeface="+mn-ea"/>
                <a:cs typeface="+mn-cs"/>
              </a:rPr>
              <a:t>) </a:t>
            </a:r>
            <a:r>
              <a:rPr lang="fr-BE" sz="900" b="0" i="0" u="none" strike="noStrike" kern="1200" dirty="0">
                <a:solidFill>
                  <a:schemeClr val="tx1"/>
                </a:solidFill>
                <a:effectLst/>
                <a:latin typeface="+mn-lt"/>
                <a:ea typeface="+mn-ea"/>
                <a:cs typeface="+mn-cs"/>
              </a:rPr>
              <a:t>à bord du satellite météorologique GOES-19. </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31</a:t>
            </a:fld>
            <a:endParaRPr lang="fr-FR"/>
          </a:p>
        </p:txBody>
      </p:sp>
    </p:spTree>
    <p:extLst>
      <p:ext uri="{BB962C8B-B14F-4D97-AF65-F5344CB8AC3E}">
        <p14:creationId xmlns:p14="http://schemas.microsoft.com/office/powerpoint/2010/main" val="40634442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Le chercheur </a:t>
            </a:r>
            <a:r>
              <a:rPr lang="fr-BE" sz="900" b="0" i="0" u="none" strike="noStrike" kern="1200" dirty="0" err="1">
                <a:solidFill>
                  <a:schemeClr val="tx1"/>
                </a:solidFill>
                <a:effectLst/>
                <a:latin typeface="+mn-lt"/>
                <a:ea typeface="+mn-ea"/>
                <a:cs typeface="+mn-cs"/>
              </a:rPr>
              <a:t>Worachate</a:t>
            </a:r>
            <a:r>
              <a:rPr lang="fr-BE" sz="900" b="0" i="0" u="none" strike="noStrike" kern="1200" dirty="0">
                <a:solidFill>
                  <a:schemeClr val="tx1"/>
                </a:solidFill>
                <a:effectLst/>
                <a:latin typeface="+mn-lt"/>
                <a:ea typeface="+mn-ea"/>
                <a:cs typeface="+mn-cs"/>
              </a:rPr>
              <a:t> </a:t>
            </a:r>
            <a:r>
              <a:rPr lang="fr-BE" sz="900" b="0" i="0" u="none" strike="noStrike" kern="1200" dirty="0" err="1">
                <a:solidFill>
                  <a:schemeClr val="tx1"/>
                </a:solidFill>
                <a:effectLst/>
                <a:latin typeface="+mn-lt"/>
                <a:ea typeface="+mn-ea"/>
                <a:cs typeface="+mn-cs"/>
              </a:rPr>
              <a:t>Boonplod</a:t>
            </a:r>
            <a:r>
              <a:rPr lang="fr-BE" sz="900" b="0" i="0" u="none" strike="noStrike" kern="1200" dirty="0">
                <a:solidFill>
                  <a:schemeClr val="tx1"/>
                </a:solidFill>
                <a:effectLst/>
                <a:latin typeface="+mn-lt"/>
                <a:ea typeface="+mn-ea"/>
                <a:cs typeface="+mn-cs"/>
              </a:rPr>
              <a:t> la découvert en date du 18 octobre 2025 la comète dans cette image du coronographe. </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32</a:t>
            </a:fld>
            <a:endParaRPr lang="fr-FR"/>
          </a:p>
        </p:txBody>
      </p:sp>
    </p:spTree>
    <p:extLst>
      <p:ext uri="{BB962C8B-B14F-4D97-AF65-F5344CB8AC3E}">
        <p14:creationId xmlns:p14="http://schemas.microsoft.com/office/powerpoint/2010/main" val="15348022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Depuis elle est revenu dans notre ciel de Belgique en direction de l'est avant l'aube pour les observateurs et ceci à partir du 11 novembre. </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33</a:t>
            </a:fld>
            <a:endParaRPr lang="fr-FR"/>
          </a:p>
        </p:txBody>
      </p:sp>
    </p:spTree>
    <p:extLst>
      <p:ext uri="{BB962C8B-B14F-4D97-AF65-F5344CB8AC3E}">
        <p14:creationId xmlns:p14="http://schemas.microsoft.com/office/powerpoint/2010/main" val="111004480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À ce moment-là, avec un télescope 200mm il est possible de la voir et de la photographier. Sur le graphique la comète avait atteint le périhélie (son point le plus proche du soleil) le 29 octobre et était assez lumineuse avec une magnitude entre 10 et 12.</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34</a:t>
            </a:fld>
            <a:endParaRPr lang="fr-FR"/>
          </a:p>
        </p:txBody>
      </p:sp>
    </p:spTree>
    <p:extLst>
      <p:ext uri="{BB962C8B-B14F-4D97-AF65-F5344CB8AC3E}">
        <p14:creationId xmlns:p14="http://schemas.microsoft.com/office/powerpoint/2010/main" val="94839583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dirty="0"/>
              <a:t>QUEUE DE LA COMÈTE "3I/ATLAS" le 8 novembre 2025</a:t>
            </a:r>
          </a:p>
          <a:p>
            <a:r>
              <a:rPr lang="fr-BE" dirty="0"/>
              <a:t>Par : Alberto </a:t>
            </a:r>
            <a:r>
              <a:rPr lang="fr-BE" dirty="0" err="1"/>
              <a:t>Quijano</a:t>
            </a:r>
            <a:r>
              <a:rPr lang="fr-BE" dirty="0"/>
              <a:t> </a:t>
            </a:r>
            <a:r>
              <a:rPr lang="fr-BE" dirty="0" err="1"/>
              <a:t>Vodniza</a:t>
            </a:r>
            <a:endParaRPr lang="fr-BE" dirty="0"/>
          </a:p>
          <a:p>
            <a:r>
              <a:rPr lang="fr-BE" dirty="0"/>
              <a:t>Observatoire de l'Université de </a:t>
            </a:r>
            <a:r>
              <a:rPr lang="fr-BE" dirty="0" err="1"/>
              <a:t>Narino</a:t>
            </a:r>
            <a:r>
              <a:rPr lang="fr-BE" dirty="0"/>
              <a:t> – Colombie</a:t>
            </a:r>
          </a:p>
          <a:p>
            <a:r>
              <a:rPr lang="fr-BE" dirty="0"/>
              <a:t>Remarque : La queue de la </a:t>
            </a:r>
            <a:r>
              <a:rPr lang="fr-BE" dirty="0" err="1"/>
              <a:t>cométe</a:t>
            </a:r>
            <a:r>
              <a:rPr lang="fr-BE" dirty="0"/>
              <a:t> a une structure plutôt complexe !</a:t>
            </a:r>
          </a:p>
          <a:p>
            <a:r>
              <a:rPr lang="fr-BE" dirty="0"/>
              <a:t>La Lune était présente.</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35</a:t>
            </a:fld>
            <a:endParaRPr lang="fr-FR"/>
          </a:p>
        </p:txBody>
      </p:sp>
    </p:spTree>
    <p:extLst>
      <p:ext uri="{BB962C8B-B14F-4D97-AF65-F5344CB8AC3E}">
        <p14:creationId xmlns:p14="http://schemas.microsoft.com/office/powerpoint/2010/main" val="412326944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Le 9 novembre, Frank </a:t>
            </a:r>
            <a:r>
              <a:rPr lang="fr-BE" sz="900" b="0" i="0" u="none" strike="noStrike" kern="1200" dirty="0" err="1">
                <a:solidFill>
                  <a:schemeClr val="tx1"/>
                </a:solidFill>
                <a:effectLst/>
                <a:latin typeface="+mn-lt"/>
                <a:ea typeface="+mn-ea"/>
                <a:cs typeface="+mn-cs"/>
              </a:rPr>
              <a:t>Niebling</a:t>
            </a:r>
            <a:r>
              <a:rPr lang="fr-BE" sz="900" b="0" i="0" u="none" strike="noStrike" kern="1200" dirty="0">
                <a:solidFill>
                  <a:schemeClr val="tx1"/>
                </a:solidFill>
                <a:effectLst/>
                <a:latin typeface="+mn-lt"/>
                <a:ea typeface="+mn-ea"/>
                <a:cs typeface="+mn-cs"/>
              </a:rPr>
              <a:t> et Michael </a:t>
            </a:r>
            <a:r>
              <a:rPr lang="fr-BE" sz="900" b="0" i="0" u="none" strike="noStrike" kern="1200" dirty="0" err="1">
                <a:solidFill>
                  <a:schemeClr val="tx1"/>
                </a:solidFill>
                <a:effectLst/>
                <a:latin typeface="+mn-lt"/>
                <a:ea typeface="+mn-ea"/>
                <a:cs typeface="+mn-cs"/>
              </a:rPr>
              <a:t>Buechner</a:t>
            </a:r>
            <a:r>
              <a:rPr lang="fr-BE" sz="900" b="0" i="0" u="none" strike="noStrike" kern="1200" dirty="0">
                <a:solidFill>
                  <a:schemeClr val="tx1"/>
                </a:solidFill>
                <a:effectLst/>
                <a:latin typeface="+mn-lt"/>
                <a:ea typeface="+mn-ea"/>
                <a:cs typeface="+mn-cs"/>
              </a:rPr>
              <a:t> ont utilisé un télescope en Espagne pour prendre cette photo de la comète dans le ciel d'avant l'aube. "Malgré la faible altitude de la comète (9o</a:t>
            </a:r>
            <a:r>
              <a:rPr lang="fr-BE" sz="900" b="0" i="0" u="none" strike="noStrike" kern="1200" baseline="30000" dirty="0">
                <a:solidFill>
                  <a:schemeClr val="tx1"/>
                </a:solidFill>
                <a:effectLst/>
                <a:latin typeface="+mn-lt"/>
                <a:ea typeface="+mn-ea"/>
                <a:cs typeface="+mn-cs"/>
              </a:rPr>
              <a:t> </a:t>
            </a:r>
            <a:r>
              <a:rPr lang="fr-BE" sz="900" b="0" i="0" u="none" strike="noStrike" kern="1200" dirty="0">
                <a:solidFill>
                  <a:schemeClr val="tx1"/>
                </a:solidFill>
                <a:effectLst/>
                <a:latin typeface="+mn-lt"/>
                <a:ea typeface="+mn-ea"/>
                <a:cs typeface="+mn-cs"/>
              </a:rPr>
              <a:t>à 12o) et les interférences du clair de lune (82 % éclairé), nous avons pu capturer cette image avec de beaux détails", dit </a:t>
            </a:r>
            <a:r>
              <a:rPr lang="fr-BE" sz="900" b="0" i="0" u="none" strike="noStrike" kern="1200" dirty="0" err="1">
                <a:solidFill>
                  <a:schemeClr val="tx1"/>
                </a:solidFill>
                <a:effectLst/>
                <a:latin typeface="+mn-lt"/>
                <a:ea typeface="+mn-ea"/>
                <a:cs typeface="+mn-cs"/>
              </a:rPr>
              <a:t>Niebling</a:t>
            </a:r>
            <a:r>
              <a:rPr lang="fr-BE" sz="900" b="0" i="0" u="none" strike="noStrike" kern="1200" dirty="0">
                <a:solidFill>
                  <a:schemeClr val="tx1"/>
                </a:solidFill>
                <a:effectLst/>
                <a:latin typeface="+mn-lt"/>
                <a:ea typeface="+mn-ea"/>
                <a:cs typeface="+mn-cs"/>
              </a:rPr>
              <a:t>. "L'image est fortement traitée pour montrer l'</a:t>
            </a:r>
            <a:r>
              <a:rPr lang="fr-BE" sz="900" b="0" i="0" u="none" strike="noStrike" kern="1200" dirty="0" err="1">
                <a:solidFill>
                  <a:schemeClr val="tx1"/>
                </a:solidFill>
                <a:effectLst/>
                <a:latin typeface="+mn-lt"/>
                <a:ea typeface="+mn-ea"/>
                <a:cs typeface="+mn-cs"/>
              </a:rPr>
              <a:t>antiqueue</a:t>
            </a:r>
            <a:r>
              <a:rPr lang="fr-BE" sz="900" b="0" i="0" u="none" strike="noStrike" kern="1200" dirty="0">
                <a:solidFill>
                  <a:schemeClr val="tx1"/>
                </a:solidFill>
                <a:effectLst/>
                <a:latin typeface="+mn-lt"/>
                <a:ea typeface="+mn-ea"/>
                <a:cs typeface="+mn-cs"/>
              </a:rPr>
              <a:t> d'un côté et la queue 'fumeur' de l'autre. »</a:t>
            </a:r>
          </a:p>
          <a:p>
            <a:r>
              <a:rPr lang="fr-BE" sz="900" b="0" i="0" u="none" strike="noStrike" kern="1200" dirty="0">
                <a:solidFill>
                  <a:schemeClr val="tx1"/>
                </a:solidFill>
                <a:effectLst/>
                <a:latin typeface="+mn-lt"/>
                <a:ea typeface="+mn-ea"/>
                <a:cs typeface="+mn-cs"/>
              </a:rPr>
              <a:t>Quelles sont toutes les traînées sur la photo de </a:t>
            </a:r>
            <a:r>
              <a:rPr lang="fr-BE" sz="900" b="0" i="0" u="none" strike="noStrike" kern="1200" dirty="0" err="1">
                <a:solidFill>
                  <a:schemeClr val="tx1"/>
                </a:solidFill>
                <a:effectLst/>
                <a:latin typeface="+mn-lt"/>
                <a:ea typeface="+mn-ea"/>
                <a:cs typeface="+mn-cs"/>
              </a:rPr>
              <a:t>Niebling</a:t>
            </a:r>
            <a:r>
              <a:rPr lang="fr-BE" sz="900" b="0" i="0" u="none" strike="noStrike" kern="1200" dirty="0">
                <a:solidFill>
                  <a:schemeClr val="tx1"/>
                </a:solidFill>
                <a:effectLst/>
                <a:latin typeface="+mn-lt"/>
                <a:ea typeface="+mn-ea"/>
                <a:cs typeface="+mn-cs"/>
              </a:rPr>
              <a:t> ? Satellites </a:t>
            </a:r>
            <a:r>
              <a:rPr lang="fr-BE" sz="900" b="0" i="0" u="none" strike="noStrike" kern="1200" dirty="0" err="1">
                <a:solidFill>
                  <a:schemeClr val="tx1"/>
                </a:solidFill>
                <a:effectLst/>
                <a:latin typeface="+mn-lt"/>
                <a:ea typeface="+mn-ea"/>
                <a:cs typeface="+mn-cs"/>
              </a:rPr>
              <a:t>Starlink</a:t>
            </a:r>
            <a:r>
              <a:rPr lang="fr-BE" sz="900" b="0" i="0" u="none" strike="noStrike" kern="1200" dirty="0">
                <a:solidFill>
                  <a:schemeClr val="tx1"/>
                </a:solidFill>
                <a:effectLst/>
                <a:latin typeface="+mn-lt"/>
                <a:ea typeface="+mn-ea"/>
                <a:cs typeface="+mn-cs"/>
              </a:rPr>
              <a:t>. La Terre est entourée de plus de 8000 d'entre eux, il est donc presque impossible de prendre des photos de cette </a:t>
            </a:r>
            <a:r>
              <a:rPr lang="fr-BE" sz="900" b="0" i="0" u="none" strike="noStrike" kern="1200" dirty="0" err="1">
                <a:solidFill>
                  <a:schemeClr val="tx1"/>
                </a:solidFill>
                <a:effectLst/>
                <a:latin typeface="+mn-lt"/>
                <a:ea typeface="+mn-ea"/>
                <a:cs typeface="+mn-cs"/>
              </a:rPr>
              <a:t>cométe</a:t>
            </a:r>
            <a:r>
              <a:rPr lang="fr-BE" sz="900" b="0" i="0" u="none" strike="noStrike" kern="1200" dirty="0">
                <a:solidFill>
                  <a:schemeClr val="tx1"/>
                </a:solidFill>
                <a:effectLst/>
                <a:latin typeface="+mn-lt"/>
                <a:ea typeface="+mn-ea"/>
                <a:cs typeface="+mn-cs"/>
              </a:rPr>
              <a:t> matinale basse sans </a:t>
            </a:r>
            <a:r>
              <a:rPr lang="fr-BE" sz="900" b="0" i="0" kern="1200" dirty="0">
                <a:solidFill>
                  <a:schemeClr val="tx1"/>
                </a:solidFill>
                <a:effectLst/>
                <a:latin typeface="+mn-lt"/>
                <a:ea typeface="+mn-ea"/>
                <a:cs typeface="+mn-cs"/>
                <a:hlinkClick r:id="rId3"/>
              </a:rPr>
              <a:t>interférence de Starlink</a:t>
            </a:r>
            <a:r>
              <a:rPr lang="fr-BE" sz="900" b="0" i="0" u="none" strike="noStrike" kern="1200" dirty="0">
                <a:solidFill>
                  <a:schemeClr val="tx1"/>
                </a:solidFill>
                <a:effectLst/>
                <a:latin typeface="+mn-lt"/>
                <a:ea typeface="+mn-ea"/>
                <a:cs typeface="+mn-cs"/>
              </a:rPr>
              <a:t>.</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36</a:t>
            </a:fld>
            <a:endParaRPr lang="fr-FR"/>
          </a:p>
        </p:txBody>
      </p:sp>
    </p:spTree>
    <p:extLst>
      <p:ext uri="{BB962C8B-B14F-4D97-AF65-F5344CB8AC3E}">
        <p14:creationId xmlns:p14="http://schemas.microsoft.com/office/powerpoint/2010/main" val="346908329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Et en plus en novembre , c’est </a:t>
            </a:r>
            <a:r>
              <a:rPr lang="fr-BE" sz="900" b="0" i="0" u="sng" kern="1200" dirty="0">
                <a:solidFill>
                  <a:schemeClr val="tx1"/>
                </a:solidFill>
                <a:effectLst/>
                <a:latin typeface="+mn-lt"/>
                <a:ea typeface="+mn-ea"/>
                <a:cs typeface="+mn-cs"/>
                <a:hlinkClick r:id="rId3"/>
              </a:rPr>
              <a:t>JUICE</a:t>
            </a:r>
            <a:r>
              <a:rPr lang="fr-BE" sz="900" b="0" i="0" u="none" strike="noStrike" kern="1200" dirty="0">
                <a:solidFill>
                  <a:schemeClr val="tx1"/>
                </a:solidFill>
                <a:effectLst/>
                <a:latin typeface="+mn-lt"/>
                <a:ea typeface="+mn-ea"/>
                <a:cs typeface="+mn-cs"/>
              </a:rPr>
              <a:t>, la sonde européenne en route vers le système de Jupiter qui allumera ses instruments pour observer 3I/ATLAS. </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37</a:t>
            </a:fld>
            <a:endParaRPr lang="fr-FR"/>
          </a:p>
        </p:txBody>
      </p:sp>
    </p:spTree>
    <p:extLst>
      <p:ext uri="{BB962C8B-B14F-4D97-AF65-F5344CB8AC3E}">
        <p14:creationId xmlns:p14="http://schemas.microsoft.com/office/powerpoint/2010/main" val="82588397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Une première observation a eu lieu le 2 novembre quand elle était au plus proche. Puis se sera le 25 novembre, lorsqu’elle sera un peu plus éloignée de la chaleur du Soleil, </a:t>
            </a:r>
            <a:r>
              <a:rPr lang="fr-BE" sz="900" b="0" i="0" u="sng" kern="1200" dirty="0">
                <a:solidFill>
                  <a:schemeClr val="tx1"/>
                </a:solidFill>
                <a:effectLst/>
                <a:latin typeface="+mn-lt"/>
                <a:ea typeface="+mn-ea"/>
                <a:cs typeface="+mn-cs"/>
                <a:hlinkClick r:id="rId3"/>
              </a:rPr>
              <a:t>JUICE</a:t>
            </a:r>
            <a:r>
              <a:rPr lang="fr-BE" sz="900" b="0" i="0" u="none" strike="noStrike" kern="1200" dirty="0">
                <a:solidFill>
                  <a:schemeClr val="tx1"/>
                </a:solidFill>
                <a:effectLst/>
                <a:latin typeface="+mn-lt"/>
                <a:ea typeface="+mn-ea"/>
                <a:cs typeface="+mn-cs"/>
              </a:rPr>
              <a:t> pourra l’observer un peu plus longuement.</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38</a:t>
            </a:fld>
            <a:endParaRPr lang="fr-FR"/>
          </a:p>
        </p:txBody>
      </p:sp>
    </p:spTree>
    <p:extLst>
      <p:ext uri="{BB962C8B-B14F-4D97-AF65-F5344CB8AC3E}">
        <p14:creationId xmlns:p14="http://schemas.microsoft.com/office/powerpoint/2010/main" val="198390297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Le 8 octobre 2025, Une équipe d'astronomes dirigée par l'Université de </a:t>
            </a:r>
            <a:r>
              <a:rPr lang="fr-BE" sz="900" b="0" i="0" u="none" strike="noStrike" kern="1200" dirty="0" err="1">
                <a:solidFill>
                  <a:schemeClr val="tx1"/>
                </a:solidFill>
                <a:effectLst/>
                <a:latin typeface="+mn-lt"/>
                <a:ea typeface="+mn-ea"/>
                <a:cs typeface="+mn-cs"/>
              </a:rPr>
              <a:t>Northwestern</a:t>
            </a:r>
            <a:r>
              <a:rPr lang="fr-BE" sz="900" b="0" i="0" u="none" strike="noStrike" kern="1200" dirty="0">
                <a:solidFill>
                  <a:schemeClr val="tx1"/>
                </a:solidFill>
                <a:effectLst/>
                <a:latin typeface="+mn-lt"/>
                <a:ea typeface="+mn-ea"/>
                <a:cs typeface="+mn-cs"/>
              </a:rPr>
              <a:t> a capturé l'aperçu le plus détaillé à ce jour d'une géante rouge condamnée avant qu'elle n'exploser en supernova, grâce à l'utilisation des outils infrarouges du télescope James Webb.</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39</a:t>
            </a:fld>
            <a:endParaRPr lang="fr-FR"/>
          </a:p>
        </p:txBody>
      </p:sp>
    </p:spTree>
    <p:extLst>
      <p:ext uri="{BB962C8B-B14F-4D97-AF65-F5344CB8AC3E}">
        <p14:creationId xmlns:p14="http://schemas.microsoft.com/office/powerpoint/2010/main" val="127215016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La supernova est le résultat de l'explosion d'une géante rouge dans la galaxie NGC 1637, observée le 29 juin 2025. C’est une galaxie spirale se trouvant à 31,9 millions d'années-lumière de nous dans la constellation d'Eridan.</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40</a:t>
            </a:fld>
            <a:endParaRPr lang="fr-FR"/>
          </a:p>
        </p:txBody>
      </p:sp>
    </p:spTree>
    <p:extLst>
      <p:ext uri="{BB962C8B-B14F-4D97-AF65-F5344CB8AC3E}">
        <p14:creationId xmlns:p14="http://schemas.microsoft.com/office/powerpoint/2010/main" val="10137399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La </a:t>
            </a:r>
            <a:r>
              <a:rPr lang="fr-BE" sz="900" b="0" i="0" u="none" strike="noStrike" kern="1200" dirty="0" err="1">
                <a:solidFill>
                  <a:schemeClr val="tx1"/>
                </a:solidFill>
                <a:effectLst/>
                <a:latin typeface="+mn-lt"/>
                <a:ea typeface="+mn-ea"/>
                <a:cs typeface="+mn-cs"/>
              </a:rPr>
              <a:t>supernovae</a:t>
            </a:r>
            <a:r>
              <a:rPr lang="fr-BE" sz="900" b="0" i="0" u="none" strike="noStrike" kern="1200" dirty="0">
                <a:solidFill>
                  <a:schemeClr val="tx1"/>
                </a:solidFill>
                <a:effectLst/>
                <a:latin typeface="+mn-lt"/>
                <a:ea typeface="+mn-ea"/>
                <a:cs typeface="+mn-cs"/>
              </a:rPr>
              <a:t> résultante (SN2025pht) a été détectée grâce aux images de l’ASAS-SN (à prononcer "assassine", All-</a:t>
            </a:r>
            <a:r>
              <a:rPr lang="fr-BE" sz="900" b="0" i="0" u="none" strike="noStrike" kern="1200" dirty="0" err="1">
                <a:solidFill>
                  <a:schemeClr val="tx1"/>
                </a:solidFill>
                <a:effectLst/>
                <a:latin typeface="+mn-lt"/>
                <a:ea typeface="+mn-ea"/>
                <a:cs typeface="+mn-cs"/>
              </a:rPr>
              <a:t>Sky</a:t>
            </a:r>
            <a:r>
              <a:rPr lang="fr-BE" sz="900" b="0" i="0" u="none" strike="noStrike" kern="1200" dirty="0">
                <a:solidFill>
                  <a:schemeClr val="tx1"/>
                </a:solidFill>
                <a:effectLst/>
                <a:latin typeface="+mn-lt"/>
                <a:ea typeface="+mn-ea"/>
                <a:cs typeface="+mn-cs"/>
              </a:rPr>
              <a:t> </a:t>
            </a:r>
            <a:r>
              <a:rPr lang="fr-BE" sz="900" b="0" i="0" u="none" strike="noStrike" kern="1200" dirty="0" err="1">
                <a:solidFill>
                  <a:schemeClr val="tx1"/>
                </a:solidFill>
                <a:effectLst/>
                <a:latin typeface="+mn-lt"/>
                <a:ea typeface="+mn-ea"/>
                <a:cs typeface="+mn-cs"/>
              </a:rPr>
              <a:t>Automated</a:t>
            </a:r>
            <a:r>
              <a:rPr lang="fr-BE" sz="900" b="0" i="0" u="none" strike="noStrike" kern="1200" dirty="0">
                <a:solidFill>
                  <a:schemeClr val="tx1"/>
                </a:solidFill>
                <a:effectLst/>
                <a:latin typeface="+mn-lt"/>
                <a:ea typeface="+mn-ea"/>
                <a:cs typeface="+mn-cs"/>
              </a:rPr>
              <a:t> Survey for </a:t>
            </a:r>
            <a:r>
              <a:rPr lang="fr-BE" sz="900" b="0" i="0" u="none" strike="noStrike" kern="1200" dirty="0" err="1">
                <a:solidFill>
                  <a:schemeClr val="tx1"/>
                </a:solidFill>
                <a:effectLst/>
                <a:latin typeface="+mn-lt"/>
                <a:ea typeface="+mn-ea"/>
                <a:cs typeface="+mn-cs"/>
              </a:rPr>
              <a:t>Supernovae</a:t>
            </a:r>
            <a:r>
              <a:rPr lang="fr-BE" sz="900" b="0" i="0" u="none" strike="noStrike" kern="1200" dirty="0">
                <a:solidFill>
                  <a:schemeClr val="tx1"/>
                </a:solidFill>
                <a:effectLst/>
                <a:latin typeface="+mn-lt"/>
                <a:ea typeface="+mn-ea"/>
                <a:cs typeface="+mn-cs"/>
              </a:rPr>
              <a:t> - Recherche Automatisé de Supernova dans le Ciel Entier), un réseau de surveillance spatiale de 24 télescopes répartis à travers le monde.</a:t>
            </a:r>
            <a:endParaRPr lang="fr-FR" dirty="0"/>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41</a:t>
            </a:fld>
            <a:endParaRPr lang="fr-FR"/>
          </a:p>
        </p:txBody>
      </p:sp>
    </p:spTree>
    <p:extLst>
      <p:ext uri="{BB962C8B-B14F-4D97-AF65-F5344CB8AC3E}">
        <p14:creationId xmlns:p14="http://schemas.microsoft.com/office/powerpoint/2010/main" val="267415292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Publiée dans la revue </a:t>
            </a:r>
            <a:r>
              <a:rPr lang="fr-BE" sz="900" b="0" i="1" kern="1200" dirty="0">
                <a:solidFill>
                  <a:schemeClr val="tx1"/>
                </a:solidFill>
                <a:effectLst/>
                <a:latin typeface="+mn-lt"/>
                <a:ea typeface="+mn-ea"/>
                <a:cs typeface="+mn-cs"/>
                <a:hlinkClick r:id="rId3"/>
              </a:rPr>
              <a:t>The Astrophysical Journal Letters</a:t>
            </a:r>
            <a:r>
              <a:rPr lang="fr-BE" sz="900" b="0" i="0" u="none" strike="noStrike" kern="1200" dirty="0">
                <a:solidFill>
                  <a:schemeClr val="tx1"/>
                </a:solidFill>
                <a:effectLst/>
                <a:latin typeface="+mn-lt"/>
                <a:ea typeface="+mn-ea"/>
                <a:cs typeface="+mn-cs"/>
              </a:rPr>
              <a:t> et grâce au travail de Charles Kilpatrick et d’</a:t>
            </a:r>
            <a:r>
              <a:rPr lang="fr-BE" sz="900" b="0" i="0" u="none" strike="noStrike" kern="1200" dirty="0" err="1">
                <a:solidFill>
                  <a:schemeClr val="tx1"/>
                </a:solidFill>
                <a:effectLst/>
                <a:latin typeface="+mn-lt"/>
                <a:ea typeface="+mn-ea"/>
                <a:cs typeface="+mn-cs"/>
              </a:rPr>
              <a:t>Aswin</a:t>
            </a:r>
            <a:r>
              <a:rPr lang="fr-BE" sz="900" b="0" i="0" u="none" strike="noStrike" kern="1200" dirty="0">
                <a:solidFill>
                  <a:schemeClr val="tx1"/>
                </a:solidFill>
                <a:effectLst/>
                <a:latin typeface="+mn-lt"/>
                <a:ea typeface="+mn-ea"/>
                <a:cs typeface="+mn-cs"/>
              </a:rPr>
              <a:t> Suresh, à l'aide du télescope spatial James Webb (JWST) de la NASA, l'équipe internationale a identifié pour la première fois l'étoile source d'une supernova, ou </a:t>
            </a:r>
            <a:r>
              <a:rPr lang="fr-BE" sz="900" b="0" i="0" u="none" strike="noStrike" kern="1200" dirty="0" err="1">
                <a:solidFill>
                  <a:schemeClr val="tx1"/>
                </a:solidFill>
                <a:effectLst/>
                <a:latin typeface="+mn-lt"/>
                <a:ea typeface="+mn-ea"/>
                <a:cs typeface="+mn-cs"/>
              </a:rPr>
              <a:t>progénitrice</a:t>
            </a:r>
            <a:r>
              <a:rPr lang="fr-BE" sz="900" b="0" i="0" u="none" strike="noStrike" kern="1200" dirty="0">
                <a:solidFill>
                  <a:schemeClr val="tx1"/>
                </a:solidFill>
                <a:effectLst/>
                <a:latin typeface="+mn-lt"/>
                <a:ea typeface="+mn-ea"/>
                <a:cs typeface="+mn-cs"/>
              </a:rPr>
              <a:t>, à des longueurs d'onde moyen-infrarouge.</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42</a:t>
            </a:fld>
            <a:endParaRPr lang="fr-FR"/>
          </a:p>
        </p:txBody>
      </p:sp>
    </p:spTree>
    <p:extLst>
      <p:ext uri="{BB962C8B-B14F-4D97-AF65-F5344CB8AC3E}">
        <p14:creationId xmlns:p14="http://schemas.microsoft.com/office/powerpoint/2010/main" val="222387893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Ces observations - combinées à des images d'archives du télescope spatial Hubble - ont révélé que l'explosion provenait d'une énorme étoile supergéante rouge, enveloppée d'un linceul de poussière inattendu.</a:t>
            </a:r>
            <a:endParaRPr lang="fr-FR" dirty="0"/>
          </a:p>
          <a:p>
            <a:endParaRPr lang="fr-BE" sz="900" b="0" i="0" u="none" strike="noStrike" kern="1200" dirty="0">
              <a:solidFill>
                <a:schemeClr val="tx1"/>
              </a:solidFill>
              <a:effectLst/>
              <a:latin typeface="+mn-lt"/>
              <a:ea typeface="+mn-ea"/>
              <a:cs typeface="+mn-cs"/>
            </a:endParaRPr>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43</a:t>
            </a:fld>
            <a:endParaRPr lang="fr-FR"/>
          </a:p>
        </p:txBody>
      </p:sp>
    </p:spTree>
    <p:extLst>
      <p:ext uri="{BB962C8B-B14F-4D97-AF65-F5344CB8AC3E}">
        <p14:creationId xmlns:p14="http://schemas.microsoft.com/office/powerpoint/2010/main" val="407843222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Les chercheurs ont déclaré que la découverte pourrait aider à résoudre le mystère vieux de plusieurs décennies de la raison pour laquelle les supergéants rouges massifs sont rarement vus au moment de leurs explosions. </a:t>
            </a:r>
            <a:endParaRPr lang="fr-FR" dirty="0"/>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44</a:t>
            </a:fld>
            <a:endParaRPr lang="fr-FR"/>
          </a:p>
        </p:txBody>
      </p:sp>
    </p:spTree>
    <p:extLst>
      <p:ext uri="{BB962C8B-B14F-4D97-AF65-F5344CB8AC3E}">
        <p14:creationId xmlns:p14="http://schemas.microsoft.com/office/powerpoint/2010/main" val="195519415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C'est surprenant, car les modèles des scientifiques prédisent que ce type d'étoiles devrait constituer la majorité des </a:t>
            </a:r>
            <a:r>
              <a:rPr lang="fr-BE" sz="900" b="0" i="0" u="none" strike="noStrike" kern="1200" dirty="0" err="1">
                <a:solidFill>
                  <a:schemeClr val="tx1"/>
                </a:solidFill>
                <a:effectLst/>
                <a:latin typeface="+mn-lt"/>
                <a:ea typeface="+mn-ea"/>
                <a:cs typeface="+mn-cs"/>
              </a:rPr>
              <a:t>supernovae</a:t>
            </a:r>
            <a:r>
              <a:rPr lang="fr-BE" sz="900" b="0" i="0" u="none" strike="noStrike" kern="1200" dirty="0">
                <a:solidFill>
                  <a:schemeClr val="tx1"/>
                </a:solidFill>
                <a:effectLst/>
                <a:latin typeface="+mn-lt"/>
                <a:ea typeface="+mn-ea"/>
                <a:cs typeface="+mn-cs"/>
              </a:rPr>
              <a:t> à effondrement du noyau. C'est à ce moment-là que des étoiles massives, généralement plus de huit fois plus massives que notre soleil, explosent parce que leurs noyaux de fer ne peuvent plus tenir la force de gravité.</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45</a:t>
            </a:fld>
            <a:endParaRPr lang="fr-FR"/>
          </a:p>
        </p:txBody>
      </p:sp>
    </p:spTree>
    <p:extLst>
      <p:ext uri="{BB962C8B-B14F-4D97-AF65-F5344CB8AC3E}">
        <p14:creationId xmlns:p14="http://schemas.microsoft.com/office/powerpoint/2010/main" val="9322189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Lorsqu’une étoile devient supernova, elle produit de la poussière qui atténue sa luminosité et la rend plus rouge. Cette poussière, issue des couches supérieures arrachées par de puissants vents, absorbe la lumière bleue et réémet dans l’infrarouge, rendant cette émission plus intense. </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46</a:t>
            </a:fld>
            <a:endParaRPr lang="fr-FR"/>
          </a:p>
        </p:txBody>
      </p:sp>
    </p:spTree>
    <p:extLst>
      <p:ext uri="{BB962C8B-B14F-4D97-AF65-F5344CB8AC3E}">
        <p14:creationId xmlns:p14="http://schemas.microsoft.com/office/powerpoint/2010/main" val="344288554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dirty="0"/>
              <a:t>Une série d'images de Hubble avec  les filtres WFPC2 (en haut) et WFC3 (en bas) en F814W et F336W montre la détection de SN 2025pht (en bas à droite) et celle de l’étoile dès 2001, ainsi que sa disparition en 2024. </a:t>
            </a:r>
            <a:r>
              <a:rPr lang="fr-BE" sz="900" b="0" i="0" u="none" strike="noStrike" kern="1200" dirty="0">
                <a:solidFill>
                  <a:schemeClr val="tx1"/>
                </a:solidFill>
                <a:effectLst/>
                <a:latin typeface="+mn-lt"/>
                <a:ea typeface="+mn-ea"/>
                <a:cs typeface="+mn-cs"/>
              </a:rPr>
              <a:t>En plus de la présence de poussière elle-même, la composition de la poussière était également surprenante. Alors que les supergéantes rouges ont tendance à produire de la poussière </a:t>
            </a:r>
            <a:r>
              <a:rPr lang="fr-BE" sz="900" b="0" i="0" u="none" strike="noStrike" kern="1200" dirty="0">
                <a:solidFill>
                  <a:schemeClr val="tx1"/>
                </a:solidFill>
                <a:effectLst/>
                <a:latin typeface="+mn-lt"/>
                <a:ea typeface="+mn-ea"/>
                <a:cs typeface="+mn-cs"/>
                <a:hlinkClick r:id="rId3"/>
              </a:rPr>
              <a:t>silicate </a:t>
            </a:r>
            <a:r>
              <a:rPr lang="fr-BE" sz="900" b="0" i="0" u="none" strike="noStrike" kern="1200" dirty="0">
                <a:solidFill>
                  <a:schemeClr val="tx1"/>
                </a:solidFill>
                <a:effectLst/>
                <a:latin typeface="+mn-lt"/>
                <a:ea typeface="+mn-ea"/>
                <a:cs typeface="+mn-cs"/>
              </a:rPr>
              <a:t>riche en oxygène</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47</a:t>
            </a:fld>
            <a:endParaRPr lang="fr-FR"/>
          </a:p>
        </p:txBody>
      </p:sp>
    </p:spTree>
    <p:extLst>
      <p:ext uri="{BB962C8B-B14F-4D97-AF65-F5344CB8AC3E}">
        <p14:creationId xmlns:p14="http://schemas.microsoft.com/office/powerpoint/2010/main" val="214484280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 la poussière de cette étoile semblait riche en carbone. Cela suggère que la puissante convection dans les dernières années de l'étoile a peut-être dragué le carbone des profondeurs de l'intérieur, enrichissant sa surface et modifiant le type de poussière qu'elle produisait. En faite la composition dépend de l’étoile ; pour SN2025pht, elle est surtout carbonée.</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48</a:t>
            </a:fld>
            <a:endParaRPr lang="fr-FR"/>
          </a:p>
        </p:txBody>
      </p:sp>
    </p:spTree>
    <p:extLst>
      <p:ext uri="{BB962C8B-B14F-4D97-AF65-F5344CB8AC3E}">
        <p14:creationId xmlns:p14="http://schemas.microsoft.com/office/powerpoint/2010/main" val="120224259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base"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En comparant les images Hubble et JWST de NGC 1637 avant et après l'explosion de l'étoile, Kilpatrick, Suresh et leurs collaborateurs ont trouvé l'étoile </a:t>
            </a:r>
            <a:r>
              <a:rPr lang="fr-BE" sz="900" b="0" i="0" u="none" strike="noStrike" kern="1200" dirty="0" err="1">
                <a:solidFill>
                  <a:schemeClr val="tx1"/>
                </a:solidFill>
                <a:effectLst/>
                <a:latin typeface="+mn-lt"/>
                <a:ea typeface="+mn-ea"/>
                <a:cs typeface="+mn-cs"/>
              </a:rPr>
              <a:t>progénitrice</a:t>
            </a:r>
            <a:r>
              <a:rPr lang="fr-BE" sz="900" b="0" i="0" u="none" strike="noStrike" kern="1200" dirty="0">
                <a:solidFill>
                  <a:schemeClr val="tx1"/>
                </a:solidFill>
                <a:effectLst/>
                <a:latin typeface="+mn-lt"/>
                <a:ea typeface="+mn-ea"/>
                <a:cs typeface="+mn-cs"/>
              </a:rPr>
              <a:t> de SN2025pht. C'était immédiatement frappant - extrêmement brillant et incroyablement rouge. Bien que l'étoile ait brillé environ 100 000 fois plus que notre soleil, la poussière environnante obscurcit une grande partie de cette lumière. </a:t>
            </a:r>
            <a:endParaRPr lang="fr-FR" dirty="0"/>
          </a:p>
          <a:p>
            <a:pPr fontAlgn="base"/>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49</a:t>
            </a:fld>
            <a:endParaRPr lang="fr-FR"/>
          </a:p>
        </p:txBody>
      </p:sp>
    </p:spTree>
    <p:extLst>
      <p:ext uri="{BB962C8B-B14F-4D97-AF65-F5344CB8AC3E}">
        <p14:creationId xmlns:p14="http://schemas.microsoft.com/office/powerpoint/2010/main" val="353903341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fontAlgn="base"/>
            <a:r>
              <a:rPr lang="fr-BE" sz="900" b="0" i="0" u="none" strike="noStrike" kern="1200" dirty="0">
                <a:solidFill>
                  <a:schemeClr val="tx1"/>
                </a:solidFill>
                <a:effectLst/>
                <a:latin typeface="+mn-lt"/>
                <a:ea typeface="+mn-ea"/>
                <a:cs typeface="+mn-cs"/>
              </a:rPr>
              <a:t>Le voile poussiéreux était si épais, en fait, que l'étoile apparaissait plus de 100 fois plus sombre en lumière visible qu'elle ne le ferait sans la poussière. Parce que la poussière bloquait les longueurs d'onde de lumière plus courtes et plus bleues, l'étoile est également apparue étonnamment rouge.</a:t>
            </a:r>
          </a:p>
          <a:p>
            <a:pPr fontAlgn="base"/>
            <a:r>
              <a:rPr lang="fr-BE" sz="900" b="0" i="0" u="none" strike="noStrike" kern="1200" dirty="0">
                <a:solidFill>
                  <a:schemeClr val="tx1"/>
                </a:solidFill>
                <a:effectLst/>
                <a:latin typeface="+mn-lt"/>
                <a:ea typeface="+mn-ea"/>
                <a:cs typeface="+mn-cs"/>
              </a:rPr>
              <a:t>« C'est la supergéante rouge la plus rouge et le plus poussiéreux que nous ayons vu exploser en tant que supernova », a déclaré Suresh.</a:t>
            </a:r>
          </a:p>
          <a:p>
            <a:endParaRPr lang="fr-BE" dirty="0"/>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50</a:t>
            </a:fld>
            <a:endParaRPr lang="fr-FR"/>
          </a:p>
        </p:txBody>
      </p:sp>
    </p:spTree>
    <p:extLst>
      <p:ext uri="{BB962C8B-B14F-4D97-AF65-F5344CB8AC3E}">
        <p14:creationId xmlns:p14="http://schemas.microsoft.com/office/powerpoint/2010/main" val="50800212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La nouvelle étude suggère que ces étoiles explosent, mais sont simplement cachées hors de vue dans d'épais nuages de poussière. Avec les nouvelles capacités de Webb, les astronomes peuvent enfin percer la poussière pour repérer ces phénomènes, comblant ainsi le fossé entre la théorie et l'observation.</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51</a:t>
            </a:fld>
            <a:endParaRPr lang="fr-FR"/>
          </a:p>
        </p:txBody>
      </p:sp>
    </p:spTree>
    <p:extLst>
      <p:ext uri="{BB962C8B-B14F-4D97-AF65-F5344CB8AC3E}">
        <p14:creationId xmlns:p14="http://schemas.microsoft.com/office/powerpoint/2010/main" val="72327999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Image de la </a:t>
            </a:r>
            <a:r>
              <a:rPr lang="fr-FR" dirty="0" err="1"/>
              <a:t>supernovae</a:t>
            </a:r>
            <a:r>
              <a:rPr lang="fr-FR" dirty="0"/>
              <a:t> SN2025pht dans la galaxie NGC1637 prise par le télescope de 500mm de l’observatoire de la Fosse.</a:t>
            </a:r>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52</a:t>
            </a:fld>
            <a:endParaRPr lang="fr-FR"/>
          </a:p>
        </p:txBody>
      </p:sp>
    </p:spTree>
    <p:extLst>
      <p:ext uri="{BB962C8B-B14F-4D97-AF65-F5344CB8AC3E}">
        <p14:creationId xmlns:p14="http://schemas.microsoft.com/office/powerpoint/2010/main" val="172903133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Le taux d'expansion de l’univers que nous observons dépend de la méthode d'observation que nous utilisons, et il y en a deux connue. </a:t>
            </a:r>
            <a:endParaRPr lang="fr-FR" dirty="0"/>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53</a:t>
            </a:fld>
            <a:endParaRPr lang="fr-FR"/>
          </a:p>
        </p:txBody>
      </p:sp>
    </p:spTree>
    <p:extLst>
      <p:ext uri="{BB962C8B-B14F-4D97-AF65-F5344CB8AC3E}">
        <p14:creationId xmlns:p14="http://schemas.microsoft.com/office/powerpoint/2010/main" val="307882102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FR" dirty="0"/>
              <a:t>Une via 3 méthodes de calcules des distances,  celui de la distance des céphéides (chandelles standard) proches par la méthode de la parallaxe. Puis calcul des distances des céphéides lointaines et des </a:t>
            </a:r>
            <a:r>
              <a:rPr lang="fr-FR" dirty="0" err="1"/>
              <a:t>supernovae</a:t>
            </a:r>
            <a:r>
              <a:rPr lang="fr-FR" dirty="0"/>
              <a:t> de types 1A par leurs luminosités intra sec. Et finalement calcul via le Redshift des Supernovæ et des quasars dans l’univers très lointain.</a:t>
            </a:r>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54</a:t>
            </a:fld>
            <a:endParaRPr lang="fr-FR"/>
          </a:p>
        </p:txBody>
      </p:sp>
    </p:spTree>
    <p:extLst>
      <p:ext uri="{BB962C8B-B14F-4D97-AF65-F5344CB8AC3E}">
        <p14:creationId xmlns:p14="http://schemas.microsoft.com/office/powerpoint/2010/main" val="329807099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Et la deuxième méthode utilisée est le modèle standard de la cosmologie celui qui théorise le mieux l’histoire de l’univers et de son expansion.</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55</a:t>
            </a:fld>
            <a:endParaRPr lang="fr-FR"/>
          </a:p>
        </p:txBody>
      </p:sp>
    </p:spTree>
    <p:extLst>
      <p:ext uri="{BB962C8B-B14F-4D97-AF65-F5344CB8AC3E}">
        <p14:creationId xmlns:p14="http://schemas.microsoft.com/office/powerpoint/2010/main" val="313964689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FR" dirty="0"/>
              <a:t>Ce qui donne plus ou moins  67 km seconde par </a:t>
            </a:r>
            <a:r>
              <a:rPr lang="fr-FR" dirty="0" err="1"/>
              <a:t>Megaparsec</a:t>
            </a:r>
            <a:r>
              <a:rPr lang="fr-FR" dirty="0"/>
              <a:t> pour le modèle cosmologique et 74 km seconde par </a:t>
            </a:r>
            <a:r>
              <a:rPr lang="fr-FR" dirty="0" err="1"/>
              <a:t>Megaparsec</a:t>
            </a:r>
            <a:r>
              <a:rPr lang="fr-FR" dirty="0"/>
              <a:t> pour la mesure des distances avec les outils connus et en les assemblant. Et qui nous donne un problème </a:t>
            </a:r>
            <a:r>
              <a:rPr lang="fr-BE" sz="900" b="0" i="0" u="none" strike="noStrike" kern="1200" dirty="0">
                <a:solidFill>
                  <a:schemeClr val="tx1"/>
                </a:solidFill>
                <a:effectLst/>
                <a:latin typeface="+mn-lt"/>
                <a:ea typeface="+mn-ea"/>
                <a:cs typeface="+mn-cs"/>
              </a:rPr>
              <a:t>connu sous le nom de </a:t>
            </a:r>
            <a:r>
              <a:rPr lang="fr-BE" sz="900" b="0" i="0" u="none" strike="noStrike" kern="1200" dirty="0">
                <a:solidFill>
                  <a:schemeClr val="tx1"/>
                </a:solidFill>
                <a:effectLst/>
                <a:latin typeface="+mn-lt"/>
                <a:ea typeface="+mn-ea"/>
                <a:cs typeface="+mn-cs"/>
                <a:hlinkClick r:id="rId3"/>
              </a:rPr>
              <a:t>la tension de Hubble-Lemaître</a:t>
            </a:r>
            <a:r>
              <a:rPr lang="fr-BE" sz="900" b="0" i="0" u="none" strike="noStrike" kern="1200" dirty="0">
                <a:solidFill>
                  <a:schemeClr val="tx1"/>
                </a:solidFill>
                <a:effectLst/>
                <a:latin typeface="+mn-lt"/>
                <a:ea typeface="+mn-ea"/>
                <a:cs typeface="+mn-cs"/>
              </a:rPr>
              <a:t>.</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56</a:t>
            </a:fld>
            <a:endParaRPr lang="fr-FR"/>
          </a:p>
        </p:txBody>
      </p:sp>
    </p:spTree>
    <p:extLst>
      <p:ext uri="{BB962C8B-B14F-4D97-AF65-F5344CB8AC3E}">
        <p14:creationId xmlns:p14="http://schemas.microsoft.com/office/powerpoint/2010/main" val="366147819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Et le modèle </a:t>
            </a:r>
            <a:r>
              <a:rPr lang="fr-FR" dirty="0" err="1"/>
              <a:t>Lamda</a:t>
            </a:r>
            <a:r>
              <a:rPr lang="fr-FR" dirty="0"/>
              <a:t> CDM</a:t>
            </a:r>
            <a:r>
              <a:rPr lang="fr-BE" sz="900" b="0" i="0" u="none" strike="noStrike" kern="1200" dirty="0">
                <a:solidFill>
                  <a:schemeClr val="tx1"/>
                </a:solidFill>
                <a:effectLst/>
                <a:latin typeface="+mn-lt"/>
                <a:ea typeface="+mn-ea"/>
                <a:cs typeface="+mn-cs"/>
              </a:rPr>
              <a:t> est aujourd'hui considéré comme le modèle cosmologique le plus simple pouvant décrire l’</a:t>
            </a:r>
            <a:r>
              <a:rPr lang="fr-BE" sz="900" b="0" i="0" u="none" strike="noStrike" kern="1200" dirty="0">
                <a:solidFill>
                  <a:schemeClr val="tx1"/>
                </a:solidFill>
                <a:effectLst/>
                <a:latin typeface="+mn-lt"/>
                <a:ea typeface="+mn-ea"/>
                <a:cs typeface="+mn-cs"/>
                <a:hlinkClick r:id="rId3" tooltip="Univers observable"/>
              </a:rPr>
              <a:t>univers observable</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57</a:t>
            </a:fld>
            <a:endParaRPr lang="fr-FR"/>
          </a:p>
        </p:txBody>
      </p:sp>
    </p:spTree>
    <p:extLst>
      <p:ext uri="{BB962C8B-B14F-4D97-AF65-F5344CB8AC3E}">
        <p14:creationId xmlns:p14="http://schemas.microsoft.com/office/powerpoint/2010/main" val="8408255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Mais la mesures des distances est comme un château de carte si une seul des trois cartes est mal mise ou calculé tous s’effondre. Afin de déterminer si cette tension est due à des erreurs de calculs nous avons besoin de techniques à la fois précises et véritablement indépendantes les unes des autres.</a:t>
            </a:r>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58</a:t>
            </a:fld>
            <a:endParaRPr lang="fr-FR"/>
          </a:p>
        </p:txBody>
      </p:sp>
    </p:spTree>
    <p:extLst>
      <p:ext uri="{BB962C8B-B14F-4D97-AF65-F5344CB8AC3E}">
        <p14:creationId xmlns:p14="http://schemas.microsoft.com/office/powerpoint/2010/main" val="229699854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Mais une méthode de mesure la cosmographie à délai temporel est une technique d'exploration émergente qui consiste à extraire des informations cosmologiques à partir de sources </a:t>
            </a:r>
            <a:r>
              <a:rPr lang="fr-FR" dirty="0" err="1"/>
              <a:t>photométriquement</a:t>
            </a:r>
            <a:r>
              <a:rPr lang="fr-FR" dirty="0"/>
              <a:t> variables, déformées par une masse au premier plan. </a:t>
            </a:r>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59</a:t>
            </a:fld>
            <a:endParaRPr lang="fr-FR"/>
          </a:p>
        </p:txBody>
      </p:sp>
    </p:spTree>
    <p:extLst>
      <p:ext uri="{BB962C8B-B14F-4D97-AF65-F5344CB8AC3E}">
        <p14:creationId xmlns:p14="http://schemas.microsoft.com/office/powerpoint/2010/main" val="414295158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Si un quasar ou une supernova lointaine est affectée par un fort effet de lentille gravitationnelle, sa lumière se divise en passant près de la masse située au premier plan, formant plusieurs images, comme illustré ci-dessous. </a:t>
            </a:r>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60</a:t>
            </a:fld>
            <a:endParaRPr lang="fr-FR"/>
          </a:p>
        </p:txBody>
      </p:sp>
    </p:spTree>
    <p:extLst>
      <p:ext uri="{BB962C8B-B14F-4D97-AF65-F5344CB8AC3E}">
        <p14:creationId xmlns:p14="http://schemas.microsoft.com/office/powerpoint/2010/main" val="337960462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BE" sz="900" b="0" i="0" u="none" strike="noStrike" kern="1200" dirty="0">
                <a:solidFill>
                  <a:schemeClr val="tx1"/>
                </a:solidFill>
                <a:effectLst/>
                <a:latin typeface="+mn-lt"/>
                <a:ea typeface="+mn-ea"/>
                <a:cs typeface="+mn-cs"/>
              </a:rPr>
              <a:t>Ces décalages dépendent de la </a:t>
            </a:r>
            <a:r>
              <a:rPr lang="fr-BE" sz="900" b="1" i="0" u="none" strike="noStrike" kern="1200" dirty="0">
                <a:solidFill>
                  <a:schemeClr val="tx1"/>
                </a:solidFill>
                <a:effectLst/>
                <a:latin typeface="+mn-lt"/>
                <a:ea typeface="+mn-ea"/>
                <a:cs typeface="+mn-cs"/>
              </a:rPr>
              <a:t>géométrie de l’espace-temps</a:t>
            </a:r>
            <a:r>
              <a:rPr lang="fr-BE" sz="900" b="0" i="0" u="none" strike="noStrike" kern="1200" dirty="0">
                <a:solidFill>
                  <a:schemeClr val="tx1"/>
                </a:solidFill>
                <a:effectLst/>
                <a:latin typeface="+mn-lt"/>
                <a:ea typeface="+mn-ea"/>
                <a:cs typeface="+mn-cs"/>
              </a:rPr>
              <a:t> (notamment de la </a:t>
            </a:r>
            <a:r>
              <a:rPr lang="fr-BE" sz="900" b="1" i="0" u="none" strike="noStrike" kern="1200" dirty="0">
                <a:solidFill>
                  <a:schemeClr val="tx1"/>
                </a:solidFill>
                <a:effectLst/>
                <a:latin typeface="+mn-lt"/>
                <a:ea typeface="+mn-ea"/>
                <a:cs typeface="+mn-cs"/>
              </a:rPr>
              <a:t>constante de Hubble</a:t>
            </a:r>
            <a:r>
              <a:rPr lang="fr-BE" sz="900" b="0" i="0" u="none" strike="noStrike" kern="1200" dirty="0">
                <a:solidFill>
                  <a:schemeClr val="tx1"/>
                </a:solidFill>
                <a:effectLst/>
                <a:latin typeface="+mn-lt"/>
                <a:ea typeface="+mn-ea"/>
                <a:cs typeface="+mn-cs"/>
              </a:rPr>
              <a:t>) et de la </a:t>
            </a:r>
            <a:r>
              <a:rPr lang="fr-BE" sz="900" b="1" i="0" u="none" strike="noStrike" kern="1200" dirty="0">
                <a:solidFill>
                  <a:schemeClr val="tx1"/>
                </a:solidFill>
                <a:effectLst/>
                <a:latin typeface="+mn-lt"/>
                <a:ea typeface="+mn-ea"/>
                <a:cs typeface="+mn-cs"/>
              </a:rPr>
              <a:t>répartition de masse</a:t>
            </a:r>
            <a:r>
              <a:rPr lang="fr-BE" sz="900" b="0" i="0" u="none" strike="noStrike" kern="1200" dirty="0">
                <a:solidFill>
                  <a:schemeClr val="tx1"/>
                </a:solidFill>
                <a:effectLst/>
                <a:latin typeface="+mn-lt"/>
                <a:ea typeface="+mn-ea"/>
                <a:cs typeface="+mn-cs"/>
              </a:rPr>
              <a:t> de la lentille ainsi que des objets situés sur la ligne de visée.</a:t>
            </a:r>
            <a:br>
              <a:rPr lang="fr-BE" dirty="0"/>
            </a:br>
            <a:endParaRPr lang="fr-BE" sz="900" b="0" i="0" u="none" strike="noStrike" kern="1200" dirty="0">
              <a:solidFill>
                <a:schemeClr val="tx1"/>
              </a:solidFill>
              <a:effectLst/>
              <a:latin typeface="+mn-lt"/>
              <a:ea typeface="+mn-ea"/>
              <a:cs typeface="+mn-cs"/>
            </a:endParaRPr>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61</a:t>
            </a:fld>
            <a:endParaRPr lang="fr-FR"/>
          </a:p>
        </p:txBody>
      </p:sp>
    </p:spTree>
    <p:extLst>
      <p:ext uri="{BB962C8B-B14F-4D97-AF65-F5344CB8AC3E}">
        <p14:creationId xmlns:p14="http://schemas.microsoft.com/office/powerpoint/2010/main" val="71240719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Le </a:t>
            </a:r>
            <a:r>
              <a:rPr lang="fr-BE" sz="900" b="1" i="0" u="none" strike="noStrike" kern="1200" dirty="0">
                <a:solidFill>
                  <a:schemeClr val="tx1"/>
                </a:solidFill>
                <a:effectLst/>
                <a:latin typeface="+mn-lt"/>
                <a:ea typeface="+mn-ea"/>
                <a:cs typeface="+mn-cs"/>
              </a:rPr>
              <a:t>rayon de l’anneau d’Einstein</a:t>
            </a:r>
            <a:r>
              <a:rPr lang="fr-BE" sz="900" b="0" i="0" u="none" strike="noStrike" kern="1200" dirty="0">
                <a:solidFill>
                  <a:schemeClr val="tx1"/>
                </a:solidFill>
                <a:effectLst/>
                <a:latin typeface="+mn-lt"/>
                <a:ea typeface="+mn-ea"/>
                <a:cs typeface="+mn-cs"/>
              </a:rPr>
              <a:t> (qu’on observe dans un phénomène de </a:t>
            </a:r>
            <a:r>
              <a:rPr lang="fr-BE" sz="900" b="1" i="0" u="none" strike="noStrike" kern="1200" dirty="0">
                <a:solidFill>
                  <a:schemeClr val="tx1"/>
                </a:solidFill>
                <a:effectLst/>
                <a:latin typeface="+mn-lt"/>
                <a:ea typeface="+mn-ea"/>
                <a:cs typeface="+mn-cs"/>
              </a:rPr>
              <a:t>lentille gravitationnelle</a:t>
            </a:r>
            <a:r>
              <a:rPr lang="fr-BE" sz="900" b="0" i="0" u="none" strike="noStrike" kern="1200" dirty="0">
                <a:solidFill>
                  <a:schemeClr val="tx1"/>
                </a:solidFill>
                <a:effectLst/>
                <a:latin typeface="+mn-lt"/>
                <a:ea typeface="+mn-ea"/>
                <a:cs typeface="+mn-cs"/>
              </a:rPr>
              <a:t>) dépend de deux choses principales :</a:t>
            </a:r>
          </a:p>
          <a:p>
            <a:r>
              <a:rPr lang="fr-BE" sz="900" b="1" i="0" u="none" strike="noStrike" kern="1200" dirty="0">
                <a:solidFill>
                  <a:schemeClr val="tx1"/>
                </a:solidFill>
                <a:effectLst/>
                <a:latin typeface="+mn-lt"/>
                <a:ea typeface="+mn-ea"/>
                <a:cs typeface="+mn-cs"/>
              </a:rPr>
              <a:t>La masse du déflecteur</a:t>
            </a:r>
            <a:r>
              <a:rPr lang="fr-BE" sz="900" b="0" i="0" u="none" strike="noStrike" kern="1200" dirty="0">
                <a:solidFill>
                  <a:schemeClr val="tx1"/>
                </a:solidFill>
                <a:effectLst/>
                <a:latin typeface="+mn-lt"/>
                <a:ea typeface="+mn-ea"/>
                <a:cs typeface="+mn-cs"/>
              </a:rPr>
              <a:t> (l’objet massif qui dévie la lumière, comme une galaxie ou une étoile).</a:t>
            </a:r>
            <a:br>
              <a:rPr lang="fr-BE" sz="900" b="0" i="0" u="none" strike="noStrike" kern="1200" dirty="0">
                <a:solidFill>
                  <a:schemeClr val="tx1"/>
                </a:solidFill>
                <a:effectLst/>
                <a:latin typeface="+mn-lt"/>
                <a:ea typeface="+mn-ea"/>
                <a:cs typeface="+mn-cs"/>
              </a:rPr>
            </a:br>
            <a:r>
              <a:rPr lang="fr-BE" sz="900" b="0" i="0" u="none" strike="noStrike" kern="1200" dirty="0">
                <a:solidFill>
                  <a:schemeClr val="tx1"/>
                </a:solidFill>
                <a:effectLst/>
                <a:latin typeface="+mn-lt"/>
                <a:ea typeface="+mn-ea"/>
                <a:cs typeface="+mn-cs"/>
              </a:rPr>
              <a:t>→ Plus la masse est grande, plus le rayon de l’anneau est grand.</a:t>
            </a:r>
            <a:br>
              <a:rPr lang="fr-BE" sz="900" b="0" i="0" u="none" strike="noStrike" kern="1200" dirty="0">
                <a:solidFill>
                  <a:schemeClr val="tx1"/>
                </a:solidFill>
                <a:effectLst/>
                <a:latin typeface="+mn-lt"/>
                <a:ea typeface="+mn-ea"/>
                <a:cs typeface="+mn-cs"/>
              </a:rPr>
            </a:br>
            <a:r>
              <a:rPr lang="fr-BE" sz="900" b="0" i="0" u="none" strike="noStrike" kern="1200" dirty="0">
                <a:solidFill>
                  <a:schemeClr val="tx1"/>
                </a:solidFill>
                <a:effectLst/>
                <a:latin typeface="+mn-lt"/>
                <a:ea typeface="+mn-ea"/>
                <a:cs typeface="+mn-cs"/>
              </a:rPr>
              <a:t>(Donc, proportionnel à la masse.)</a:t>
            </a:r>
          </a:p>
          <a:p>
            <a:r>
              <a:rPr lang="fr-BE" sz="900" b="1" i="0" u="none" strike="noStrike" kern="1200" dirty="0">
                <a:solidFill>
                  <a:schemeClr val="tx1"/>
                </a:solidFill>
                <a:effectLst/>
                <a:latin typeface="+mn-lt"/>
                <a:ea typeface="+mn-ea"/>
                <a:cs typeface="+mn-cs"/>
              </a:rPr>
              <a:t>La distance entre la source et le déflecteur.</a:t>
            </a:r>
            <a:br>
              <a:rPr lang="fr-BE" sz="900" b="0" i="0" u="none" strike="noStrike" kern="1200" dirty="0">
                <a:solidFill>
                  <a:schemeClr val="tx1"/>
                </a:solidFill>
                <a:effectLst/>
                <a:latin typeface="+mn-lt"/>
                <a:ea typeface="+mn-ea"/>
                <a:cs typeface="+mn-cs"/>
              </a:rPr>
            </a:br>
            <a:r>
              <a:rPr lang="fr-BE" sz="900" b="0" i="0" u="none" strike="noStrike" kern="1200" dirty="0">
                <a:solidFill>
                  <a:schemeClr val="tx1"/>
                </a:solidFill>
                <a:effectLst/>
                <a:latin typeface="+mn-lt"/>
                <a:ea typeface="+mn-ea"/>
                <a:cs typeface="+mn-cs"/>
              </a:rPr>
              <a:t>→ Plus la distance entre eux est grande, plus le rayon est petit.</a:t>
            </a:r>
            <a:br>
              <a:rPr lang="fr-BE" sz="900" b="0" i="0" u="none" strike="noStrike" kern="1200" dirty="0">
                <a:solidFill>
                  <a:schemeClr val="tx1"/>
                </a:solidFill>
                <a:effectLst/>
                <a:latin typeface="+mn-lt"/>
                <a:ea typeface="+mn-ea"/>
                <a:cs typeface="+mn-cs"/>
              </a:rPr>
            </a:br>
            <a:r>
              <a:rPr lang="fr-BE" sz="900" b="0" i="0" u="none" strike="noStrike" kern="1200" dirty="0">
                <a:solidFill>
                  <a:schemeClr val="tx1"/>
                </a:solidFill>
                <a:effectLst/>
                <a:latin typeface="+mn-lt"/>
                <a:ea typeface="+mn-ea"/>
                <a:cs typeface="+mn-cs"/>
              </a:rPr>
              <a:t>(Donc, inversement proportionnel à la distance.) </a:t>
            </a:r>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62</a:t>
            </a:fld>
            <a:endParaRPr lang="fr-FR"/>
          </a:p>
        </p:txBody>
      </p:sp>
    </p:spTree>
    <p:extLst>
      <p:ext uri="{BB962C8B-B14F-4D97-AF65-F5344CB8AC3E}">
        <p14:creationId xmlns:p14="http://schemas.microsoft.com/office/powerpoint/2010/main" val="383475479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Les ondes lumineuses provenant d’une source </a:t>
            </a:r>
            <a:r>
              <a:rPr lang="fr-BE" sz="900" b="0" i="0" u="none" strike="noStrike" kern="1200" dirty="0" err="1">
                <a:solidFill>
                  <a:schemeClr val="tx1"/>
                </a:solidFill>
                <a:effectLst/>
                <a:latin typeface="+mn-lt"/>
                <a:ea typeface="+mn-ea"/>
                <a:cs typeface="+mn-cs"/>
              </a:rPr>
              <a:t>lentillée</a:t>
            </a:r>
            <a:r>
              <a:rPr lang="fr-BE" sz="900" b="0" i="0" u="none" strike="noStrike" kern="1200" dirty="0">
                <a:solidFill>
                  <a:schemeClr val="tx1"/>
                </a:solidFill>
                <a:effectLst/>
                <a:latin typeface="+mn-lt"/>
                <a:ea typeface="+mn-ea"/>
                <a:cs typeface="+mn-cs"/>
              </a:rPr>
              <a:t> subissent des </a:t>
            </a:r>
            <a:r>
              <a:rPr lang="fr-BE" sz="900" b="1" i="0" u="none" strike="noStrike" kern="1200" dirty="0">
                <a:solidFill>
                  <a:schemeClr val="tx1"/>
                </a:solidFill>
                <a:effectLst/>
                <a:latin typeface="+mn-lt"/>
                <a:ea typeface="+mn-ea"/>
                <a:cs typeface="+mn-cs"/>
              </a:rPr>
              <a:t>décalages temporels</a:t>
            </a:r>
            <a:r>
              <a:rPr lang="fr-BE" sz="900" b="0" i="0" u="none" strike="noStrike" kern="1200" dirty="0">
                <a:solidFill>
                  <a:schemeClr val="tx1"/>
                </a:solidFill>
                <a:effectLst/>
                <a:latin typeface="+mn-lt"/>
                <a:ea typeface="+mn-ea"/>
                <a:cs typeface="+mn-cs"/>
              </a:rPr>
              <a:t> entre les différents trajets qu’elles empruntent, à cause des </a:t>
            </a:r>
            <a:r>
              <a:rPr lang="fr-BE" sz="900" b="1" i="0" u="none" strike="noStrike" kern="1200" dirty="0">
                <a:solidFill>
                  <a:schemeClr val="tx1"/>
                </a:solidFill>
                <a:effectLst/>
                <a:latin typeface="+mn-lt"/>
                <a:ea typeface="+mn-ea"/>
                <a:cs typeface="+mn-cs"/>
              </a:rPr>
              <a:t>différences géométriques</a:t>
            </a:r>
            <a:r>
              <a:rPr lang="fr-BE" sz="900" b="0" i="0" u="none" strike="noStrike" kern="1200" dirty="0">
                <a:solidFill>
                  <a:schemeClr val="tx1"/>
                </a:solidFill>
                <a:effectLst/>
                <a:latin typeface="+mn-lt"/>
                <a:ea typeface="+mn-ea"/>
                <a:cs typeface="+mn-cs"/>
              </a:rPr>
              <a:t> et du </a:t>
            </a:r>
            <a:r>
              <a:rPr lang="fr-BE" sz="900" b="1" i="0" u="none" strike="noStrike" kern="1200" dirty="0">
                <a:solidFill>
                  <a:schemeClr val="tx1"/>
                </a:solidFill>
                <a:effectLst/>
                <a:latin typeface="+mn-lt"/>
                <a:ea typeface="+mn-ea"/>
                <a:cs typeface="+mn-cs"/>
              </a:rPr>
              <a:t>potentiel gravitationnel</a:t>
            </a:r>
            <a:r>
              <a:rPr lang="fr-BE" sz="900" b="0" i="0" u="none" strike="noStrike" kern="1200" dirty="0">
                <a:solidFill>
                  <a:schemeClr val="tx1"/>
                </a:solidFill>
                <a:effectLst/>
                <a:latin typeface="+mn-lt"/>
                <a:ea typeface="+mn-ea"/>
                <a:cs typeface="+mn-cs"/>
              </a:rPr>
              <a:t> de la lentille.</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63</a:t>
            </a:fld>
            <a:endParaRPr lang="fr-FR"/>
          </a:p>
        </p:txBody>
      </p:sp>
    </p:spTree>
    <p:extLst>
      <p:ext uri="{BB962C8B-B14F-4D97-AF65-F5344CB8AC3E}">
        <p14:creationId xmlns:p14="http://schemas.microsoft.com/office/powerpoint/2010/main" val="241691960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sz="900" b="0" i="0" u="none" strike="noStrike" kern="1200" dirty="0">
                <a:solidFill>
                  <a:schemeClr val="tx1"/>
                </a:solidFill>
                <a:effectLst/>
                <a:latin typeface="+mn-lt"/>
                <a:ea typeface="+mn-ea"/>
                <a:cs typeface="+mn-cs"/>
              </a:rPr>
              <a:t>En observant les </a:t>
            </a:r>
            <a:r>
              <a:rPr lang="fr-BE" sz="900" b="1" i="0" u="none" strike="noStrike" kern="1200" dirty="0">
                <a:solidFill>
                  <a:schemeClr val="tx1"/>
                </a:solidFill>
                <a:effectLst/>
                <a:latin typeface="+mn-lt"/>
                <a:ea typeface="+mn-ea"/>
                <a:cs typeface="+mn-cs"/>
              </a:rPr>
              <a:t>variations de luminosité</a:t>
            </a:r>
            <a:r>
              <a:rPr lang="fr-BE" sz="900" b="0" i="0" u="none" strike="noStrike" kern="1200" dirty="0">
                <a:solidFill>
                  <a:schemeClr val="tx1"/>
                </a:solidFill>
                <a:effectLst/>
                <a:latin typeface="+mn-lt"/>
                <a:ea typeface="+mn-ea"/>
                <a:cs typeface="+mn-cs"/>
              </a:rPr>
              <a:t> de la source (décalées dans le temps selon les images), on peut mesurer ces délais et, en les combinant avec un </a:t>
            </a:r>
            <a:r>
              <a:rPr lang="fr-BE" sz="900" b="1" i="0" u="none" strike="noStrike" kern="1200" dirty="0">
                <a:solidFill>
                  <a:schemeClr val="tx1"/>
                </a:solidFill>
                <a:effectLst/>
                <a:latin typeface="+mn-lt"/>
                <a:ea typeface="+mn-ea"/>
                <a:cs typeface="+mn-cs"/>
              </a:rPr>
              <a:t>modèle du potentiel de masse</a:t>
            </a:r>
            <a:r>
              <a:rPr lang="fr-BE" sz="900" b="0" i="0" u="none" strike="noStrike" kern="1200" dirty="0">
                <a:solidFill>
                  <a:schemeClr val="tx1"/>
                </a:solidFill>
                <a:effectLst/>
                <a:latin typeface="+mn-lt"/>
                <a:ea typeface="+mn-ea"/>
                <a:cs typeface="+mn-cs"/>
              </a:rPr>
              <a:t> et de l’</a:t>
            </a:r>
            <a:r>
              <a:rPr lang="fr-BE" sz="900" b="1" i="0" u="none" strike="noStrike" kern="1200" dirty="0">
                <a:solidFill>
                  <a:schemeClr val="tx1"/>
                </a:solidFill>
                <a:effectLst/>
                <a:latin typeface="+mn-lt"/>
                <a:ea typeface="+mn-ea"/>
                <a:cs typeface="+mn-cs"/>
              </a:rPr>
              <a:t>environnement gravitationnel</a:t>
            </a:r>
            <a:r>
              <a:rPr lang="fr-BE" sz="900" b="0" i="0" u="none" strike="noStrike" kern="1200" dirty="0">
                <a:solidFill>
                  <a:schemeClr val="tx1"/>
                </a:solidFill>
                <a:effectLst/>
                <a:latin typeface="+mn-lt"/>
                <a:ea typeface="+mn-ea"/>
                <a:cs typeface="+mn-cs"/>
              </a:rPr>
              <a:t>, </a:t>
            </a:r>
            <a:r>
              <a:rPr lang="fr-BE" sz="900" b="1" i="0" u="none" strike="noStrike" kern="1200" dirty="0">
                <a:solidFill>
                  <a:schemeClr val="tx1"/>
                </a:solidFill>
                <a:effectLst/>
                <a:latin typeface="+mn-lt"/>
                <a:ea typeface="+mn-ea"/>
                <a:cs typeface="+mn-cs"/>
              </a:rPr>
              <a:t>estimer la constante de Hubble</a:t>
            </a:r>
            <a:r>
              <a:rPr lang="fr-BE" sz="900" b="0" i="0" u="none" strike="noStrike" kern="1200" dirty="0">
                <a:solidFill>
                  <a:schemeClr val="tx1"/>
                </a:solidFill>
                <a:effectLst/>
                <a:latin typeface="+mn-lt"/>
                <a:ea typeface="+mn-ea"/>
                <a:cs typeface="+mn-cs"/>
              </a:rPr>
              <a:t>.</a:t>
            </a:r>
          </a:p>
          <a:p>
            <a:pPr marL="0" marR="0" lvl="0" indent="0" algn="l" defTabSz="685800" rtl="0" eaLnBrk="1" fontAlgn="auto" latinLnBrk="0" hangingPunct="1">
              <a:lnSpc>
                <a:spcPct val="100000"/>
              </a:lnSpc>
              <a:spcBef>
                <a:spcPts val="0"/>
              </a:spcBef>
              <a:spcAft>
                <a:spcPts val="0"/>
              </a:spcAft>
              <a:buClrTx/>
              <a:buSzTx/>
              <a:buFontTx/>
              <a:buNone/>
              <a:tabLst/>
              <a:defRPr/>
            </a:pPr>
            <a:r>
              <a:rPr lang="fr-BE" sz="900" b="1" i="0" u="none" strike="noStrike" kern="1200" dirty="0">
                <a:solidFill>
                  <a:schemeClr val="tx1"/>
                </a:solidFill>
                <a:effectLst/>
                <a:latin typeface="+mn-lt"/>
                <a:ea typeface="+mn-ea"/>
                <a:cs typeface="+mn-cs"/>
              </a:rPr>
              <a:t>Publication de 1964</a:t>
            </a:r>
            <a:r>
              <a:rPr lang="fr-BE" sz="900" b="0" i="0" u="none" strike="noStrike" kern="1200" dirty="0">
                <a:solidFill>
                  <a:schemeClr val="tx1"/>
                </a:solidFill>
                <a:effectLst/>
                <a:latin typeface="+mn-lt"/>
                <a:ea typeface="+mn-ea"/>
                <a:cs typeface="+mn-cs"/>
              </a:rPr>
              <a:t> : </a:t>
            </a:r>
            <a:r>
              <a:rPr lang="fr-BE" sz="900" b="0" i="0" u="none" strike="noStrike" kern="1200" dirty="0" err="1">
                <a:solidFill>
                  <a:schemeClr val="tx1"/>
                </a:solidFill>
                <a:effectLst/>
                <a:latin typeface="+mn-lt"/>
                <a:ea typeface="+mn-ea"/>
                <a:cs typeface="+mn-cs"/>
              </a:rPr>
              <a:t>Refsdal</a:t>
            </a:r>
            <a:r>
              <a:rPr lang="fr-BE" sz="900" b="0" i="0" u="none" strike="noStrike" kern="1200" dirty="0">
                <a:solidFill>
                  <a:schemeClr val="tx1"/>
                </a:solidFill>
                <a:effectLst/>
                <a:latin typeface="+mn-lt"/>
                <a:ea typeface="+mn-ea"/>
                <a:cs typeface="+mn-cs"/>
              </a:rPr>
              <a:t> a publié des articles où il a suggéré l'utilisation des retards de temps entre les différentes images d'une supernova causés par une lentille gravitationnelle pour mesurer la constante de Hubble.</a:t>
            </a:r>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64</a:t>
            </a:fld>
            <a:endParaRPr lang="fr-FR"/>
          </a:p>
        </p:txBody>
      </p:sp>
    </p:spTree>
    <p:extLst>
      <p:ext uri="{BB962C8B-B14F-4D97-AF65-F5344CB8AC3E}">
        <p14:creationId xmlns:p14="http://schemas.microsoft.com/office/powerpoint/2010/main" val="384239777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FR" dirty="0"/>
              <a:t>Voilà donc ce que la collaboration TD COSMO fait depuis le début des années 2000.</a:t>
            </a:r>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65</a:t>
            </a:fld>
            <a:endParaRPr lang="fr-FR"/>
          </a:p>
        </p:txBody>
      </p:sp>
    </p:spTree>
    <p:extLst>
      <p:ext uri="{BB962C8B-B14F-4D97-AF65-F5344CB8AC3E}">
        <p14:creationId xmlns:p14="http://schemas.microsoft.com/office/powerpoint/2010/main" val="11545103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FR" dirty="0"/>
              <a:t>Mais jusqu’à lors et avant l’utilisation du JWST il étaient limité soit avec une seul objet qui ne donne pas les meilleurs statistiques, soit avec un nombres très restreint de sources lumineuses.</a:t>
            </a:r>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66</a:t>
            </a:fld>
            <a:endParaRPr lang="fr-FR"/>
          </a:p>
        </p:txBody>
      </p:sp>
    </p:spTree>
    <p:extLst>
      <p:ext uri="{BB962C8B-B14F-4D97-AF65-F5344CB8AC3E}">
        <p14:creationId xmlns:p14="http://schemas.microsoft.com/office/powerpoint/2010/main" val="2488047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fontAlgn="ctr"/>
            <a:r>
              <a:rPr lang="fr-FR" dirty="0"/>
              <a:t>Mais en juin 2025 ils ont publié une nouvelle étude d’un échantillon de huit quasars, composé de trous noirs super massif, qui ont été déviés par des galaxies au premier plan.</a:t>
            </a:r>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67</a:t>
            </a:fld>
            <a:endParaRPr lang="fr-FR"/>
          </a:p>
        </p:txBody>
      </p:sp>
    </p:spTree>
    <p:extLst>
      <p:ext uri="{BB962C8B-B14F-4D97-AF65-F5344CB8AC3E}">
        <p14:creationId xmlns:p14="http://schemas.microsoft.com/office/powerpoint/2010/main" val="177949310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BE" dirty="0"/>
              <a:t>Donc grâce au performance du JWST avec la caméra </a:t>
            </a:r>
            <a:r>
              <a:rPr lang="fr-BE" dirty="0" err="1"/>
              <a:t>NIRSpec</a:t>
            </a:r>
            <a:r>
              <a:rPr lang="fr-BE" dirty="0"/>
              <a:t> et du VLT avec l’instrument MUSE, ils ont réussi à obtenir des mesures de délai temporel avec les observations détaillées des galaxies lentilles dont ils avaient besoins pour procéder avec le plus de précision possible.</a:t>
            </a:r>
            <a:br>
              <a:rPr lang="fr-BE" dirty="0"/>
            </a:b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68</a:t>
            </a:fld>
            <a:endParaRPr lang="fr-FR"/>
          </a:p>
        </p:txBody>
      </p:sp>
    </p:spTree>
    <p:extLst>
      <p:ext uri="{BB962C8B-B14F-4D97-AF65-F5344CB8AC3E}">
        <p14:creationId xmlns:p14="http://schemas.microsoft.com/office/powerpoint/2010/main" val="399465472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FR" dirty="0"/>
              <a:t>Et en utilisant les données de ces huit mesures de délai temporel, ils ont réussi à obtenir une nouvelle mesure indépendante du taux d’expansion de l’univers.</a:t>
            </a:r>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69</a:t>
            </a:fld>
            <a:endParaRPr lang="fr-FR"/>
          </a:p>
        </p:txBody>
      </p:sp>
    </p:spTree>
    <p:extLst>
      <p:ext uri="{BB962C8B-B14F-4D97-AF65-F5344CB8AC3E}">
        <p14:creationId xmlns:p14="http://schemas.microsoft.com/office/powerpoint/2010/main" val="345603014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De 71,6 km s par </a:t>
            </a:r>
            <a:r>
              <a:rPr lang="fr-FR" dirty="0" err="1"/>
              <a:t>MegaparSec</a:t>
            </a:r>
            <a:r>
              <a:rPr lang="fr-FR" dirty="0"/>
              <a:t> avec plus ou moins 3,6 km/s par </a:t>
            </a:r>
            <a:r>
              <a:rPr lang="fr-FR" dirty="0" err="1"/>
              <a:t>MegaparSec</a:t>
            </a:r>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70</a:t>
            </a:fld>
            <a:endParaRPr lang="fr-FR"/>
          </a:p>
        </p:txBody>
      </p:sp>
    </p:spTree>
    <p:extLst>
      <p:ext uri="{BB962C8B-B14F-4D97-AF65-F5344CB8AC3E}">
        <p14:creationId xmlns:p14="http://schemas.microsoft.com/office/powerpoint/2010/main" val="316734510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FR" dirty="0"/>
              <a:t>C’est piles entre les deux mesures en désaccord ce qui est agaçant. Mais il existe encore de très grandes incertitudes concernant cette mesure, ce qui signifies qu’il ne peuvent pas encore tirer de conclusions statistiques très solides. </a:t>
            </a:r>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71</a:t>
            </a:fld>
            <a:endParaRPr lang="fr-FR"/>
          </a:p>
        </p:txBody>
      </p:sp>
    </p:spTree>
    <p:extLst>
      <p:ext uri="{BB962C8B-B14F-4D97-AF65-F5344CB8AC3E}">
        <p14:creationId xmlns:p14="http://schemas.microsoft.com/office/powerpoint/2010/main" val="1679954167"/>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fr-FR" dirty="0"/>
              <a:t>Ils doivent encore plus affiner leurs mesures avec le JWST avec une marge d’erreur plus faible et égalé les mesures prisent par les deux autres méthodes principales. </a:t>
            </a:r>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72</a:t>
            </a:fld>
            <a:endParaRPr lang="fr-FR"/>
          </a:p>
        </p:txBody>
      </p:sp>
    </p:spTree>
    <p:extLst>
      <p:ext uri="{BB962C8B-B14F-4D97-AF65-F5344CB8AC3E}">
        <p14:creationId xmlns:p14="http://schemas.microsoft.com/office/powerpoint/2010/main" val="188844539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Ils est vraiment intéressant alors de se demander comment cela pourrait s’articuler avec les résultats de l’étude sur l’énergie sombre que nous avons vu récemment, avec l’instrument DESI, qui suggèrent que l’énergie sombre n’est pas constante. Ce qui correspond à la deuxième options de mesures de l’expansion de l’univers Lambda CDM.</a:t>
            </a:r>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73</a:t>
            </a:fld>
            <a:endParaRPr lang="fr-FR"/>
          </a:p>
        </p:txBody>
      </p:sp>
    </p:spTree>
    <p:extLst>
      <p:ext uri="{BB962C8B-B14F-4D97-AF65-F5344CB8AC3E}">
        <p14:creationId xmlns:p14="http://schemas.microsoft.com/office/powerpoint/2010/main" val="315066459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Mais pour l’instant il est trop tôt pour tirer des conclusions définitives. Et c’est avec un grand merci que je vous laisse ce soir avec cette photo prise par votre conférencier.</a:t>
            </a:r>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74</a:t>
            </a:fld>
            <a:endParaRPr lang="fr-FR"/>
          </a:p>
        </p:txBody>
      </p:sp>
    </p:spTree>
    <p:extLst>
      <p:ext uri="{BB962C8B-B14F-4D97-AF65-F5344CB8AC3E}">
        <p14:creationId xmlns:p14="http://schemas.microsoft.com/office/powerpoint/2010/main" val="157007735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La comète C2025 A6 </a:t>
            </a:r>
            <a:r>
              <a:rPr lang="fr-FR" dirty="0" err="1"/>
              <a:t>Lemmon</a:t>
            </a:r>
            <a:r>
              <a:rPr lang="fr-FR" dirty="0"/>
              <a:t>.</a:t>
            </a:r>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75</a:t>
            </a:fld>
            <a:endParaRPr lang="fr-FR"/>
          </a:p>
        </p:txBody>
      </p:sp>
    </p:spTree>
    <p:extLst>
      <p:ext uri="{BB962C8B-B14F-4D97-AF65-F5344CB8AC3E}">
        <p14:creationId xmlns:p14="http://schemas.microsoft.com/office/powerpoint/2010/main" val="71205386"/>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a:p>
            <a:endParaRPr lang="fr-FR" dirty="0"/>
          </a:p>
        </p:txBody>
      </p:sp>
      <p:sp>
        <p:nvSpPr>
          <p:cNvPr id="4" name="Espace réservé du numéro de diapositive 3"/>
          <p:cNvSpPr>
            <a:spLocks noGrp="1"/>
          </p:cNvSpPr>
          <p:nvPr>
            <p:ph type="sldNum" sz="quarter" idx="5"/>
          </p:nvPr>
        </p:nvSpPr>
        <p:spPr/>
        <p:txBody>
          <a:bodyPr/>
          <a:lstStyle/>
          <a:p>
            <a:fld id="{200D29DC-72C0-474C-8E09-077795A1C9F6}" type="slidenum">
              <a:rPr lang="fr-FR" smtClean="0"/>
              <a:t>76</a:t>
            </a:fld>
            <a:endParaRPr lang="fr-FR"/>
          </a:p>
        </p:txBody>
      </p:sp>
    </p:spTree>
    <p:extLst>
      <p:ext uri="{BB962C8B-B14F-4D97-AF65-F5344CB8AC3E}">
        <p14:creationId xmlns:p14="http://schemas.microsoft.com/office/powerpoint/2010/main" val="2264551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fr-FR"/>
              <a:t>Modifiez le style du titre</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fr-FR"/>
              <a:t>Modifiez le style des sous-titres du masque</a:t>
            </a:r>
            <a:endParaRPr lang="en-US" dirty="0"/>
          </a:p>
        </p:txBody>
      </p:sp>
      <p:sp>
        <p:nvSpPr>
          <p:cNvPr id="4" name="Date Placeholder 3"/>
          <p:cNvSpPr>
            <a:spLocks noGrp="1"/>
          </p:cNvSpPr>
          <p:nvPr>
            <p:ph type="dt" sz="half" idx="10"/>
          </p:nvPr>
        </p:nvSpPr>
        <p:spPr/>
        <p:txBody>
          <a:bodyPr/>
          <a:lstStyle/>
          <a:p>
            <a:fld id="{A317C0B9-7435-9148-8740-DA78D5A99375}" type="datetimeFigureOut">
              <a:rPr lang="fr-FR" smtClean="0"/>
              <a:t>11/11/2025</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D877A141-3B69-934A-8EF0-2B0327845BEF}" type="slidenum">
              <a:rPr lang="fr-FR" smtClean="0"/>
              <a:t>‹N°›</a:t>
            </a:fld>
            <a:endParaRPr lang="fr-FR"/>
          </a:p>
        </p:txBody>
      </p:sp>
    </p:spTree>
    <p:extLst>
      <p:ext uri="{BB962C8B-B14F-4D97-AF65-F5344CB8AC3E}">
        <p14:creationId xmlns:p14="http://schemas.microsoft.com/office/powerpoint/2010/main" val="29507088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idx="1"/>
          </p:nvPr>
        </p:nvSpPr>
        <p:spPr/>
        <p:txBody>
          <a:bodyPr/>
          <a:lstStyle/>
          <a:p>
            <a:pPr lvl="0"/>
            <a:r>
              <a:rPr lang="fr-FR"/>
              <a:t>Modifier les styles du texte du masque
Deuxième niveau
Troisième niveau
Quatrième niveau
Cinquième niveau</a:t>
            </a:r>
            <a:endParaRPr lang="en-US" dirty="0"/>
          </a:p>
        </p:txBody>
      </p:sp>
      <p:sp>
        <p:nvSpPr>
          <p:cNvPr id="4" name="Date Placeholder 3"/>
          <p:cNvSpPr>
            <a:spLocks noGrp="1"/>
          </p:cNvSpPr>
          <p:nvPr>
            <p:ph type="dt" sz="half" idx="10"/>
          </p:nvPr>
        </p:nvSpPr>
        <p:spPr/>
        <p:txBody>
          <a:bodyPr/>
          <a:lstStyle/>
          <a:p>
            <a:fld id="{A317C0B9-7435-9148-8740-DA78D5A99375}" type="datetimeFigureOut">
              <a:rPr lang="fr-FR" smtClean="0"/>
              <a:t>11/11/2025</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D877A141-3B69-934A-8EF0-2B0327845BEF}" type="slidenum">
              <a:rPr lang="fr-FR" smtClean="0"/>
              <a:t>‹N°›</a:t>
            </a:fld>
            <a:endParaRPr lang="fr-FR"/>
          </a:p>
        </p:txBody>
      </p:sp>
    </p:spTree>
    <p:extLst>
      <p:ext uri="{BB962C8B-B14F-4D97-AF65-F5344CB8AC3E}">
        <p14:creationId xmlns:p14="http://schemas.microsoft.com/office/powerpoint/2010/main" val="2024583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lstStyle>
            <a:lvl1pPr>
              <a:defRPr sz="4500"/>
            </a:lvl1pPr>
          </a:lstStyle>
          <a:p>
            <a:r>
              <a:rPr lang="fr-FR"/>
              <a:t>Modifiez le style du titre</a:t>
            </a:r>
            <a:endParaRPr lang="en-US" dirty="0"/>
          </a:p>
        </p:txBody>
      </p:sp>
      <p:sp>
        <p:nvSpPr>
          <p:cNvPr id="3" name="Text Placeholder 2"/>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fr-FR"/>
              <a:t>Modifier les styles du texte du masque
Deuxième niveau
Troisième niveau
Quatrième niveau
Cinquième niveau</a:t>
            </a:r>
            <a:endParaRPr lang="en-US" dirty="0"/>
          </a:p>
        </p:txBody>
      </p:sp>
      <p:sp>
        <p:nvSpPr>
          <p:cNvPr id="4" name="Date Placeholder 3"/>
          <p:cNvSpPr>
            <a:spLocks noGrp="1"/>
          </p:cNvSpPr>
          <p:nvPr>
            <p:ph type="dt" sz="half" idx="10"/>
          </p:nvPr>
        </p:nvSpPr>
        <p:spPr/>
        <p:txBody>
          <a:bodyPr/>
          <a:lstStyle/>
          <a:p>
            <a:fld id="{A317C0B9-7435-9148-8740-DA78D5A99375}" type="datetimeFigureOut">
              <a:rPr lang="fr-FR" smtClean="0"/>
              <a:t>11/11/2025</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D877A141-3B69-934A-8EF0-2B0327845BEF}" type="slidenum">
              <a:rPr lang="fr-FR" smtClean="0"/>
              <a:t>‹N°›</a:t>
            </a:fld>
            <a:endParaRPr lang="fr-FR"/>
          </a:p>
        </p:txBody>
      </p:sp>
    </p:spTree>
    <p:extLst>
      <p:ext uri="{BB962C8B-B14F-4D97-AF65-F5344CB8AC3E}">
        <p14:creationId xmlns:p14="http://schemas.microsoft.com/office/powerpoint/2010/main" val="2070061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sz="half" idx="1"/>
          </p:nvPr>
        </p:nvSpPr>
        <p:spPr>
          <a:xfrm>
            <a:off x="628650" y="1369219"/>
            <a:ext cx="3886200" cy="3263504"/>
          </a:xfrm>
        </p:spPr>
        <p:txBody>
          <a:bodyPr/>
          <a:lstStyle/>
          <a:p>
            <a:pPr lvl="0"/>
            <a:r>
              <a:rPr lang="fr-FR"/>
              <a:t>Modifier les styles du texte du masque
Deuxième niveau
Troisième niveau
Quatrième niveau
Cinquième niveau</a:t>
            </a:r>
            <a:endParaRPr lang="en-US" dirty="0"/>
          </a:p>
        </p:txBody>
      </p:sp>
      <p:sp>
        <p:nvSpPr>
          <p:cNvPr id="4" name="Content Placeholder 3"/>
          <p:cNvSpPr>
            <a:spLocks noGrp="1"/>
          </p:cNvSpPr>
          <p:nvPr>
            <p:ph sz="half" idx="2"/>
          </p:nvPr>
        </p:nvSpPr>
        <p:spPr>
          <a:xfrm>
            <a:off x="4629150" y="1369219"/>
            <a:ext cx="3886200" cy="3263504"/>
          </a:xfrm>
        </p:spPr>
        <p:txBody>
          <a:bodyPr/>
          <a:lstStyle/>
          <a:p>
            <a:pPr lvl="0"/>
            <a:r>
              <a:rPr lang="fr-FR"/>
              <a:t>Modifier les styles du texte du masque
Deuxième niveau
Troisième niveau
Quatrième niveau
Cinquième niveau</a:t>
            </a:r>
            <a:endParaRPr lang="en-US" dirty="0"/>
          </a:p>
        </p:txBody>
      </p:sp>
      <p:sp>
        <p:nvSpPr>
          <p:cNvPr id="5" name="Date Placeholder 4"/>
          <p:cNvSpPr>
            <a:spLocks noGrp="1"/>
          </p:cNvSpPr>
          <p:nvPr>
            <p:ph type="dt" sz="half" idx="10"/>
          </p:nvPr>
        </p:nvSpPr>
        <p:spPr/>
        <p:txBody>
          <a:bodyPr/>
          <a:lstStyle/>
          <a:p>
            <a:fld id="{A317C0B9-7435-9148-8740-DA78D5A99375}" type="datetimeFigureOut">
              <a:rPr lang="fr-FR" smtClean="0"/>
              <a:t>11/11/2025</a:t>
            </a:fld>
            <a:endParaRPr lang="fr-FR"/>
          </a:p>
        </p:txBody>
      </p:sp>
      <p:sp>
        <p:nvSpPr>
          <p:cNvPr id="6" name="Footer Placeholder 5"/>
          <p:cNvSpPr>
            <a:spLocks noGrp="1"/>
          </p:cNvSpPr>
          <p:nvPr>
            <p:ph type="ftr" sz="quarter" idx="11"/>
          </p:nvPr>
        </p:nvSpPr>
        <p:spPr/>
        <p:txBody>
          <a:bodyPr/>
          <a:lstStyle/>
          <a:p>
            <a:endParaRPr lang="fr-FR"/>
          </a:p>
        </p:txBody>
      </p:sp>
      <p:sp>
        <p:nvSpPr>
          <p:cNvPr id="7" name="Slide Number Placeholder 6"/>
          <p:cNvSpPr>
            <a:spLocks noGrp="1"/>
          </p:cNvSpPr>
          <p:nvPr>
            <p:ph type="sldNum" sz="quarter" idx="12"/>
          </p:nvPr>
        </p:nvSpPr>
        <p:spPr/>
        <p:txBody>
          <a:bodyPr/>
          <a:lstStyle/>
          <a:p>
            <a:fld id="{D877A141-3B69-934A-8EF0-2B0327845BEF}" type="slidenum">
              <a:rPr lang="fr-FR" smtClean="0"/>
              <a:t>‹N°›</a:t>
            </a:fld>
            <a:endParaRPr lang="fr-FR"/>
          </a:p>
        </p:txBody>
      </p:sp>
    </p:spTree>
    <p:extLst>
      <p:ext uri="{BB962C8B-B14F-4D97-AF65-F5344CB8AC3E}">
        <p14:creationId xmlns:p14="http://schemas.microsoft.com/office/powerpoint/2010/main" val="2078513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fr-FR"/>
              <a:t>Modifiez le style du titre</a:t>
            </a:r>
            <a:endParaRPr lang="en-US" dirty="0"/>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fr-FR"/>
              <a:t>Modifier les styles du texte du masque
Deuxième niveau
Troisième niveau
Quatrième niveau
Cinquième niveau</a:t>
            </a:r>
            <a:endParaRPr lang="en-US" dirty="0"/>
          </a:p>
        </p:txBody>
      </p:sp>
      <p:sp>
        <p:nvSpPr>
          <p:cNvPr id="4" name="Content Placeholder 3"/>
          <p:cNvSpPr>
            <a:spLocks noGrp="1"/>
          </p:cNvSpPr>
          <p:nvPr>
            <p:ph sz="half" idx="2"/>
          </p:nvPr>
        </p:nvSpPr>
        <p:spPr>
          <a:xfrm>
            <a:off x="629842" y="1878806"/>
            <a:ext cx="3868340" cy="2763441"/>
          </a:xfrm>
        </p:spPr>
        <p:txBody>
          <a:bodyPr/>
          <a:lstStyle/>
          <a:p>
            <a:pPr lvl="0"/>
            <a:r>
              <a:rPr lang="fr-FR"/>
              <a:t>Modifier les styles du texte du masque
Deuxième niveau
Troisième niveau
Quatrième niveau
Cinquième niveau</a:t>
            </a:r>
            <a:endParaRPr lang="en-US" dirty="0"/>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fr-FR"/>
              <a:t>Modifier les styles du texte du masque
Deuxième niveau
Troisième niveau
Quatrième niveau
Cinquième niveau</a:t>
            </a:r>
            <a:endParaRPr lang="en-US" dirty="0"/>
          </a:p>
        </p:txBody>
      </p:sp>
      <p:sp>
        <p:nvSpPr>
          <p:cNvPr id="6" name="Content Placeholder 5"/>
          <p:cNvSpPr>
            <a:spLocks noGrp="1"/>
          </p:cNvSpPr>
          <p:nvPr>
            <p:ph sz="quarter" idx="4"/>
          </p:nvPr>
        </p:nvSpPr>
        <p:spPr>
          <a:xfrm>
            <a:off x="4629150" y="1878806"/>
            <a:ext cx="3887391" cy="2763441"/>
          </a:xfrm>
        </p:spPr>
        <p:txBody>
          <a:bodyPr/>
          <a:lstStyle/>
          <a:p>
            <a:pPr lvl="0"/>
            <a:r>
              <a:rPr lang="fr-FR"/>
              <a:t>Modifier les styles du texte du masque
Deuxième niveau
Troisième niveau
Quatrième niveau
Cinquième niveau</a:t>
            </a:r>
            <a:endParaRPr lang="en-US" dirty="0"/>
          </a:p>
        </p:txBody>
      </p:sp>
      <p:sp>
        <p:nvSpPr>
          <p:cNvPr id="7" name="Date Placeholder 6"/>
          <p:cNvSpPr>
            <a:spLocks noGrp="1"/>
          </p:cNvSpPr>
          <p:nvPr>
            <p:ph type="dt" sz="half" idx="10"/>
          </p:nvPr>
        </p:nvSpPr>
        <p:spPr/>
        <p:txBody>
          <a:bodyPr/>
          <a:lstStyle/>
          <a:p>
            <a:fld id="{A317C0B9-7435-9148-8740-DA78D5A99375}" type="datetimeFigureOut">
              <a:rPr lang="fr-FR" smtClean="0"/>
              <a:t>11/11/2025</a:t>
            </a:fld>
            <a:endParaRPr lang="fr-FR"/>
          </a:p>
        </p:txBody>
      </p:sp>
      <p:sp>
        <p:nvSpPr>
          <p:cNvPr id="8" name="Footer Placeholder 7"/>
          <p:cNvSpPr>
            <a:spLocks noGrp="1"/>
          </p:cNvSpPr>
          <p:nvPr>
            <p:ph type="ftr" sz="quarter" idx="11"/>
          </p:nvPr>
        </p:nvSpPr>
        <p:spPr/>
        <p:txBody>
          <a:bodyPr/>
          <a:lstStyle/>
          <a:p>
            <a:endParaRPr lang="fr-FR"/>
          </a:p>
        </p:txBody>
      </p:sp>
      <p:sp>
        <p:nvSpPr>
          <p:cNvPr id="9" name="Slide Number Placeholder 8"/>
          <p:cNvSpPr>
            <a:spLocks noGrp="1"/>
          </p:cNvSpPr>
          <p:nvPr>
            <p:ph type="sldNum" sz="quarter" idx="12"/>
          </p:nvPr>
        </p:nvSpPr>
        <p:spPr/>
        <p:txBody>
          <a:bodyPr/>
          <a:lstStyle/>
          <a:p>
            <a:fld id="{D877A141-3B69-934A-8EF0-2B0327845BEF}" type="slidenum">
              <a:rPr lang="fr-FR" smtClean="0"/>
              <a:t>‹N°›</a:t>
            </a:fld>
            <a:endParaRPr lang="fr-FR"/>
          </a:p>
        </p:txBody>
      </p:sp>
    </p:spTree>
    <p:extLst>
      <p:ext uri="{BB962C8B-B14F-4D97-AF65-F5344CB8AC3E}">
        <p14:creationId xmlns:p14="http://schemas.microsoft.com/office/powerpoint/2010/main" val="4278222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Date Placeholder 2"/>
          <p:cNvSpPr>
            <a:spLocks noGrp="1"/>
          </p:cNvSpPr>
          <p:nvPr>
            <p:ph type="dt" sz="half" idx="10"/>
          </p:nvPr>
        </p:nvSpPr>
        <p:spPr/>
        <p:txBody>
          <a:bodyPr/>
          <a:lstStyle/>
          <a:p>
            <a:fld id="{A317C0B9-7435-9148-8740-DA78D5A99375}" type="datetimeFigureOut">
              <a:rPr lang="fr-FR" smtClean="0"/>
              <a:t>11/11/2025</a:t>
            </a:fld>
            <a:endParaRPr lang="fr-FR"/>
          </a:p>
        </p:txBody>
      </p:sp>
      <p:sp>
        <p:nvSpPr>
          <p:cNvPr id="4" name="Footer Placeholder 3"/>
          <p:cNvSpPr>
            <a:spLocks noGrp="1"/>
          </p:cNvSpPr>
          <p:nvPr>
            <p:ph type="ftr" sz="quarter" idx="11"/>
          </p:nvPr>
        </p:nvSpPr>
        <p:spPr/>
        <p:txBody>
          <a:bodyPr/>
          <a:lstStyle/>
          <a:p>
            <a:endParaRPr lang="fr-FR"/>
          </a:p>
        </p:txBody>
      </p:sp>
      <p:sp>
        <p:nvSpPr>
          <p:cNvPr id="5" name="Slide Number Placeholder 4"/>
          <p:cNvSpPr>
            <a:spLocks noGrp="1"/>
          </p:cNvSpPr>
          <p:nvPr>
            <p:ph type="sldNum" sz="quarter" idx="12"/>
          </p:nvPr>
        </p:nvSpPr>
        <p:spPr/>
        <p:txBody>
          <a:bodyPr/>
          <a:lstStyle/>
          <a:p>
            <a:fld id="{D877A141-3B69-934A-8EF0-2B0327845BEF}" type="slidenum">
              <a:rPr lang="fr-FR" smtClean="0"/>
              <a:t>‹N°›</a:t>
            </a:fld>
            <a:endParaRPr lang="fr-FR"/>
          </a:p>
        </p:txBody>
      </p:sp>
    </p:spTree>
    <p:extLst>
      <p:ext uri="{BB962C8B-B14F-4D97-AF65-F5344CB8AC3E}">
        <p14:creationId xmlns:p14="http://schemas.microsoft.com/office/powerpoint/2010/main" val="1812465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17C0B9-7435-9148-8740-DA78D5A99375}" type="datetimeFigureOut">
              <a:rPr lang="fr-FR" smtClean="0"/>
              <a:t>11/11/2025</a:t>
            </a:fld>
            <a:endParaRPr lang="fr-FR"/>
          </a:p>
        </p:txBody>
      </p:sp>
      <p:sp>
        <p:nvSpPr>
          <p:cNvPr id="3" name="Footer Placeholder 2"/>
          <p:cNvSpPr>
            <a:spLocks noGrp="1"/>
          </p:cNvSpPr>
          <p:nvPr>
            <p:ph type="ftr" sz="quarter" idx="11"/>
          </p:nvPr>
        </p:nvSpPr>
        <p:spPr/>
        <p:txBody>
          <a:bodyPr/>
          <a:lstStyle/>
          <a:p>
            <a:endParaRPr lang="fr-FR"/>
          </a:p>
        </p:txBody>
      </p:sp>
      <p:sp>
        <p:nvSpPr>
          <p:cNvPr id="4" name="Slide Number Placeholder 3"/>
          <p:cNvSpPr>
            <a:spLocks noGrp="1"/>
          </p:cNvSpPr>
          <p:nvPr>
            <p:ph type="sldNum" sz="quarter" idx="12"/>
          </p:nvPr>
        </p:nvSpPr>
        <p:spPr/>
        <p:txBody>
          <a:bodyPr/>
          <a:lstStyle/>
          <a:p>
            <a:fld id="{D877A141-3B69-934A-8EF0-2B0327845BEF}" type="slidenum">
              <a:rPr lang="fr-FR" smtClean="0"/>
              <a:t>‹N°›</a:t>
            </a:fld>
            <a:endParaRPr lang="fr-FR"/>
          </a:p>
        </p:txBody>
      </p:sp>
    </p:spTree>
    <p:extLst>
      <p:ext uri="{BB962C8B-B14F-4D97-AF65-F5344CB8AC3E}">
        <p14:creationId xmlns:p14="http://schemas.microsoft.com/office/powerpoint/2010/main" val="1284272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fr-FR"/>
              <a:t>Modifiez le style du titre</a:t>
            </a:r>
            <a:endParaRPr lang="en-US" dirty="0"/>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fr-FR"/>
              <a:t>Modifier les styles du texte du masque
Deuxième niveau
Troisième niveau
Quatrième niveau
Cinquième niveau</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fr-FR"/>
              <a:t>Modifier les styles du texte du masque
Deuxième niveau
Troisième niveau
Quatrième niveau
Cinquième niveau</a:t>
            </a:r>
            <a:endParaRPr lang="en-US" dirty="0"/>
          </a:p>
        </p:txBody>
      </p:sp>
      <p:sp>
        <p:nvSpPr>
          <p:cNvPr id="5" name="Date Placeholder 4"/>
          <p:cNvSpPr>
            <a:spLocks noGrp="1"/>
          </p:cNvSpPr>
          <p:nvPr>
            <p:ph type="dt" sz="half" idx="10"/>
          </p:nvPr>
        </p:nvSpPr>
        <p:spPr/>
        <p:txBody>
          <a:bodyPr/>
          <a:lstStyle/>
          <a:p>
            <a:fld id="{A317C0B9-7435-9148-8740-DA78D5A99375}" type="datetimeFigureOut">
              <a:rPr lang="fr-FR" smtClean="0"/>
              <a:t>11/11/2025</a:t>
            </a:fld>
            <a:endParaRPr lang="fr-FR"/>
          </a:p>
        </p:txBody>
      </p:sp>
      <p:sp>
        <p:nvSpPr>
          <p:cNvPr id="6" name="Footer Placeholder 5"/>
          <p:cNvSpPr>
            <a:spLocks noGrp="1"/>
          </p:cNvSpPr>
          <p:nvPr>
            <p:ph type="ftr" sz="quarter" idx="11"/>
          </p:nvPr>
        </p:nvSpPr>
        <p:spPr/>
        <p:txBody>
          <a:bodyPr/>
          <a:lstStyle/>
          <a:p>
            <a:endParaRPr lang="fr-FR"/>
          </a:p>
        </p:txBody>
      </p:sp>
      <p:sp>
        <p:nvSpPr>
          <p:cNvPr id="7" name="Slide Number Placeholder 6"/>
          <p:cNvSpPr>
            <a:spLocks noGrp="1"/>
          </p:cNvSpPr>
          <p:nvPr>
            <p:ph type="sldNum" sz="quarter" idx="12"/>
          </p:nvPr>
        </p:nvSpPr>
        <p:spPr/>
        <p:txBody>
          <a:bodyPr/>
          <a:lstStyle/>
          <a:p>
            <a:fld id="{D877A141-3B69-934A-8EF0-2B0327845BEF}" type="slidenum">
              <a:rPr lang="fr-FR" smtClean="0"/>
              <a:t>‹N°›</a:t>
            </a:fld>
            <a:endParaRPr lang="fr-FR"/>
          </a:p>
        </p:txBody>
      </p:sp>
    </p:spTree>
    <p:extLst>
      <p:ext uri="{BB962C8B-B14F-4D97-AF65-F5344CB8AC3E}">
        <p14:creationId xmlns:p14="http://schemas.microsoft.com/office/powerpoint/2010/main" val="2945835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fr-FR"/>
              <a:t>Modifiez le style du titre</a:t>
            </a:r>
            <a:endParaRPr lang="en-US" dirty="0"/>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fr-FR"/>
              <a:t>Cliquez sur l'icône pour ajouter une image</a:t>
            </a:r>
            <a:endParaRPr lang="en-US"/>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fr-FR"/>
              <a:t>Modifier les styles du texte du masque
Deuxième niveau
Troisième niveau
Quatrième niveau
Cinquième niveau</a:t>
            </a:r>
            <a:endParaRPr lang="en-US" dirty="0"/>
          </a:p>
        </p:txBody>
      </p:sp>
      <p:sp>
        <p:nvSpPr>
          <p:cNvPr id="5" name="Date Placeholder 4"/>
          <p:cNvSpPr>
            <a:spLocks noGrp="1"/>
          </p:cNvSpPr>
          <p:nvPr>
            <p:ph type="dt" sz="half" idx="10"/>
          </p:nvPr>
        </p:nvSpPr>
        <p:spPr/>
        <p:txBody>
          <a:bodyPr/>
          <a:lstStyle/>
          <a:p>
            <a:fld id="{A317C0B9-7435-9148-8740-DA78D5A99375}" type="datetimeFigureOut">
              <a:rPr lang="fr-FR" smtClean="0"/>
              <a:t>11/11/2025</a:t>
            </a:fld>
            <a:endParaRPr lang="fr-FR"/>
          </a:p>
        </p:txBody>
      </p:sp>
      <p:sp>
        <p:nvSpPr>
          <p:cNvPr id="6" name="Footer Placeholder 5"/>
          <p:cNvSpPr>
            <a:spLocks noGrp="1"/>
          </p:cNvSpPr>
          <p:nvPr>
            <p:ph type="ftr" sz="quarter" idx="11"/>
          </p:nvPr>
        </p:nvSpPr>
        <p:spPr/>
        <p:txBody>
          <a:bodyPr/>
          <a:lstStyle/>
          <a:p>
            <a:endParaRPr lang="fr-FR"/>
          </a:p>
        </p:txBody>
      </p:sp>
      <p:sp>
        <p:nvSpPr>
          <p:cNvPr id="7" name="Slide Number Placeholder 6"/>
          <p:cNvSpPr>
            <a:spLocks noGrp="1"/>
          </p:cNvSpPr>
          <p:nvPr>
            <p:ph type="sldNum" sz="quarter" idx="12"/>
          </p:nvPr>
        </p:nvSpPr>
        <p:spPr/>
        <p:txBody>
          <a:bodyPr/>
          <a:lstStyle/>
          <a:p>
            <a:fld id="{D877A141-3B69-934A-8EF0-2B0327845BEF}" type="slidenum">
              <a:rPr lang="fr-FR" smtClean="0"/>
              <a:t>‹N°›</a:t>
            </a:fld>
            <a:endParaRPr lang="fr-FR"/>
          </a:p>
        </p:txBody>
      </p:sp>
    </p:spTree>
    <p:extLst>
      <p:ext uri="{BB962C8B-B14F-4D97-AF65-F5344CB8AC3E}">
        <p14:creationId xmlns:p14="http://schemas.microsoft.com/office/powerpoint/2010/main" val="2881952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Vertical Text Placeholder 2"/>
          <p:cNvSpPr>
            <a:spLocks noGrp="1"/>
          </p:cNvSpPr>
          <p:nvPr>
            <p:ph type="body" orient="vert" idx="1"/>
          </p:nvPr>
        </p:nvSpPr>
        <p:spPr/>
        <p:txBody>
          <a:bodyPr vert="eaVert"/>
          <a:lstStyle/>
          <a:p>
            <a:pPr lvl="0"/>
            <a:r>
              <a:rPr lang="fr-FR"/>
              <a:t>Modifier les styles du texte du masque
Deuxième niveau
Troisième niveau
Quatrième niveau
Cinquième niveau</a:t>
            </a:r>
            <a:endParaRPr lang="en-US" dirty="0"/>
          </a:p>
        </p:txBody>
      </p:sp>
      <p:sp>
        <p:nvSpPr>
          <p:cNvPr id="4" name="Date Placeholder 3"/>
          <p:cNvSpPr>
            <a:spLocks noGrp="1"/>
          </p:cNvSpPr>
          <p:nvPr>
            <p:ph type="dt" sz="half" idx="10"/>
          </p:nvPr>
        </p:nvSpPr>
        <p:spPr/>
        <p:txBody>
          <a:bodyPr/>
          <a:lstStyle/>
          <a:p>
            <a:fld id="{A317C0B9-7435-9148-8740-DA78D5A99375}" type="datetimeFigureOut">
              <a:rPr lang="fr-FR" smtClean="0"/>
              <a:t>11/11/2025</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D877A141-3B69-934A-8EF0-2B0327845BEF}" type="slidenum">
              <a:rPr lang="fr-FR" smtClean="0"/>
              <a:t>‹N°›</a:t>
            </a:fld>
            <a:endParaRPr lang="fr-FR"/>
          </a:p>
        </p:txBody>
      </p:sp>
    </p:spTree>
    <p:extLst>
      <p:ext uri="{BB962C8B-B14F-4D97-AF65-F5344CB8AC3E}">
        <p14:creationId xmlns:p14="http://schemas.microsoft.com/office/powerpoint/2010/main" val="1961038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fr-FR"/>
              <a:t>Modifiez le style du titre</a:t>
            </a:r>
            <a:endParaRPr lang="en-US" dirty="0"/>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fr-FR"/>
              <a:t>Modifier les styles du texte du masque
Deuxième niveau
Troisième niveau
Quatrième niveau
Cinquième niveau</a:t>
            </a:r>
            <a:endParaRPr lang="en-US" dirty="0"/>
          </a:p>
        </p:txBody>
      </p:sp>
      <p:sp>
        <p:nvSpPr>
          <p:cNvPr id="4" name="Date Placeholder 3"/>
          <p:cNvSpPr>
            <a:spLocks noGrp="1"/>
          </p:cNvSpPr>
          <p:nvPr>
            <p:ph type="dt" sz="half" idx="10"/>
          </p:nvPr>
        </p:nvSpPr>
        <p:spPr/>
        <p:txBody>
          <a:bodyPr/>
          <a:lstStyle/>
          <a:p>
            <a:fld id="{A317C0B9-7435-9148-8740-DA78D5A99375}" type="datetimeFigureOut">
              <a:rPr lang="fr-FR" smtClean="0"/>
              <a:t>11/11/2025</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D877A141-3B69-934A-8EF0-2B0327845BEF}" type="slidenum">
              <a:rPr lang="fr-FR" smtClean="0"/>
              <a:t>‹N°›</a:t>
            </a:fld>
            <a:endParaRPr lang="fr-FR"/>
          </a:p>
        </p:txBody>
      </p:sp>
    </p:spTree>
    <p:extLst>
      <p:ext uri="{BB962C8B-B14F-4D97-AF65-F5344CB8AC3E}">
        <p14:creationId xmlns:p14="http://schemas.microsoft.com/office/powerpoint/2010/main" val="2092252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fr-FR"/>
              <a:t>Modifiez le style du titre</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fr-FR"/>
              <a:t>Modifier les styles du texte du masque
Deuxième niveau
Troisième niveau
Quatrième niveau
Cinquième niveau</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A317C0B9-7435-9148-8740-DA78D5A99375}" type="datetimeFigureOut">
              <a:rPr lang="fr-FR" smtClean="0"/>
              <a:t>11/11/2025</a:t>
            </a:fld>
            <a:endParaRPr lang="fr-FR"/>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fr-FR"/>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D877A141-3B69-934A-8EF0-2B0327845BEF}" type="slidenum">
              <a:rPr lang="fr-FR" smtClean="0"/>
              <a:t>‹N°›</a:t>
            </a:fld>
            <a:endParaRPr lang="fr-FR"/>
          </a:p>
        </p:txBody>
      </p:sp>
    </p:spTree>
    <p:extLst>
      <p:ext uri="{BB962C8B-B14F-4D97-AF65-F5344CB8AC3E}">
        <p14:creationId xmlns:p14="http://schemas.microsoft.com/office/powerpoint/2010/main" val="35396617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slide" Target="slide53.xml"/><Relationship Id="rId4" Type="http://schemas.openxmlformats.org/officeDocument/2006/relationships/slide" Target="slide39.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df"/></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28.jpg"/><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0.jpg"/></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2.gi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43.jpg"/><Relationship Id="rId4" Type="http://schemas.openxmlformats.org/officeDocument/2006/relationships/image" Target="../media/image42.png"/></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slide" Target="slide1.xml"/></Relationships>
</file>

<file path=ppt/slides/_rels/slide3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4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41.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59.jpg"/><Relationship Id="rId4" Type="http://schemas.openxmlformats.org/officeDocument/2006/relationships/image" Target="../media/image58.jpg"/></Relationships>
</file>

<file path=ppt/slides/_rels/slide4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image" Target="../media/image62.jpg"/><Relationship Id="rId4" Type="http://schemas.openxmlformats.org/officeDocument/2006/relationships/image" Target="../media/image61.jpg"/></Relationships>
</file>

<file path=ppt/slides/_rels/slide43.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image" Target="../media/image65.png"/></Relationships>
</file>

<file path=ppt/slides/_rels/slide45.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notesSlide" Target="../notesSlides/notesSlide45.xml"/><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jpg"/></Relationships>
</file>

<file path=ppt/slides/_rels/slide46.xml.rels><?xml version="1.0" encoding="UTF-8" standalone="yes"?>
<Relationships xmlns="http://schemas.openxmlformats.org/package/2006/relationships"><Relationship Id="rId3" Type="http://schemas.openxmlformats.org/officeDocument/2006/relationships/image" Target="../media/image69.webp"/><Relationship Id="rId2" Type="http://schemas.openxmlformats.org/officeDocument/2006/relationships/notesSlide" Target="../notesSlides/notesSlide46.xml"/><Relationship Id="rId1" Type="http://schemas.openxmlformats.org/officeDocument/2006/relationships/slideLayout" Target="../slideLayouts/slideLayout2.xml"/><Relationship Id="rId5" Type="http://schemas.openxmlformats.org/officeDocument/2006/relationships/image" Target="../media/image71.jpg"/><Relationship Id="rId4" Type="http://schemas.openxmlformats.org/officeDocument/2006/relationships/image" Target="../media/image70.jpg"/></Relationships>
</file>

<file path=ppt/slides/_rels/slide47.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image" Target="../media/image73.jpg"/></Relationships>
</file>

<file path=ppt/slides/_rels/slide48.xml.rels><?xml version="1.0" encoding="UTF-8" standalone="yes"?>
<Relationships xmlns="http://schemas.openxmlformats.org/package/2006/relationships"><Relationship Id="rId3" Type="http://schemas.openxmlformats.org/officeDocument/2006/relationships/image" Target="../media/image74.jp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75.jp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6.jp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52.xml.rels><?xml version="1.0" encoding="UTF-8" standalone="yes"?>
<Relationships xmlns="http://schemas.openxmlformats.org/package/2006/relationships"><Relationship Id="rId3" Type="http://schemas.openxmlformats.org/officeDocument/2006/relationships/image" Target="../media/image78.jpg"/><Relationship Id="rId2" Type="http://schemas.openxmlformats.org/officeDocument/2006/relationships/notesSlide" Target="../notesSlides/notesSlide52.xml"/><Relationship Id="rId1" Type="http://schemas.openxmlformats.org/officeDocument/2006/relationships/slideLayout" Target="../slideLayouts/slideLayout2.xml"/><Relationship Id="rId5" Type="http://schemas.openxmlformats.org/officeDocument/2006/relationships/slide" Target="slide1.xml"/><Relationship Id="rId4" Type="http://schemas.openxmlformats.org/officeDocument/2006/relationships/image" Target="../media/image79.jpg"/></Relationships>
</file>

<file path=ppt/slides/_rels/slide53.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81.png"/><Relationship Id="rId4"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3" Type="http://schemas.openxmlformats.org/officeDocument/2006/relationships/image" Target="../media/image82.jpg"/><Relationship Id="rId2" Type="http://schemas.openxmlformats.org/officeDocument/2006/relationships/notesSlide" Target="../notesSlides/notesSlide55.xml"/><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56.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85.jpg"/><Relationship Id="rId7" Type="http://schemas.openxmlformats.org/officeDocument/2006/relationships/image" Target="../media/image89.png"/><Relationship Id="rId2" Type="http://schemas.openxmlformats.org/officeDocument/2006/relationships/notesSlide" Target="../notesSlides/notesSlide57.xml"/><Relationship Id="rId1" Type="http://schemas.openxmlformats.org/officeDocument/2006/relationships/slideLayout" Target="../slideLayouts/slideLayout2.xml"/><Relationship Id="rId6" Type="http://schemas.openxmlformats.org/officeDocument/2006/relationships/image" Target="../media/image88.jpg"/><Relationship Id="rId5" Type="http://schemas.openxmlformats.org/officeDocument/2006/relationships/image" Target="../media/image87.png"/><Relationship Id="rId4" Type="http://schemas.openxmlformats.org/officeDocument/2006/relationships/image" Target="../media/image86.png"/></Relationships>
</file>

<file path=ppt/slides/_rels/slide58.xml.rels><?xml version="1.0" encoding="UTF-8" standalone="yes"?>
<Relationships xmlns="http://schemas.openxmlformats.org/package/2006/relationships"><Relationship Id="rId3" Type="http://schemas.openxmlformats.org/officeDocument/2006/relationships/image" Target="../media/image90.jpg"/><Relationship Id="rId2" Type="http://schemas.openxmlformats.org/officeDocument/2006/relationships/notesSlide" Target="../notesSlides/notesSlide58.xml"/><Relationship Id="rId1" Type="http://schemas.openxmlformats.org/officeDocument/2006/relationships/slideLayout" Target="../slideLayouts/slideLayout2.xml"/><Relationship Id="rId5" Type="http://schemas.openxmlformats.org/officeDocument/2006/relationships/image" Target="../media/image92.gif"/><Relationship Id="rId4" Type="http://schemas.openxmlformats.org/officeDocument/2006/relationships/image" Target="../media/image91.gif"/></Relationships>
</file>

<file path=ppt/slides/_rels/slide59.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94.jp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61.xml"/><Relationship Id="rId1" Type="http://schemas.openxmlformats.org/officeDocument/2006/relationships/slideLayout" Target="../slideLayouts/slideLayout2.xml"/><Relationship Id="rId4" Type="http://schemas.openxmlformats.org/officeDocument/2006/relationships/image" Target="../media/image96.jpg"/></Relationships>
</file>

<file path=ppt/slides/_rels/slide62.xml.rels><?xml version="1.0" encoding="UTF-8" standalone="yes"?>
<Relationships xmlns="http://schemas.openxmlformats.org/package/2006/relationships"><Relationship Id="rId3" Type="http://schemas.openxmlformats.org/officeDocument/2006/relationships/image" Target="../media/image97.jpg"/><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98.jpg"/><Relationship Id="rId2" Type="http://schemas.openxmlformats.org/officeDocument/2006/relationships/notesSlide" Target="../notesSlides/notesSlide63.xml"/><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64.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101.jp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67.xml"/><Relationship Id="rId1" Type="http://schemas.openxmlformats.org/officeDocument/2006/relationships/slideLayout" Target="../slideLayouts/slideLayout2.xml"/><Relationship Id="rId6" Type="http://schemas.openxmlformats.org/officeDocument/2006/relationships/image" Target="../media/image105.jpg"/><Relationship Id="rId5" Type="http://schemas.openxmlformats.org/officeDocument/2006/relationships/image" Target="../media/image104.png"/><Relationship Id="rId4" Type="http://schemas.openxmlformats.org/officeDocument/2006/relationships/image" Target="../media/image103.jpg"/></Relationships>
</file>

<file path=ppt/slides/_rels/slide68.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111.jpg"/><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112.tif"/><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24CED54-39EF-2F48-B88D-C0F543B2944A}"/>
              </a:ext>
            </a:extLst>
          </p:cNvPr>
          <p:cNvSpPr>
            <a:spLocks noGrp="1"/>
          </p:cNvSpPr>
          <p:nvPr>
            <p:ph type="ctrTitle"/>
          </p:nvPr>
        </p:nvSpPr>
        <p:spPr>
          <a:xfrm>
            <a:off x="1143000" y="375373"/>
            <a:ext cx="6858000" cy="650144"/>
          </a:xfrm>
        </p:spPr>
        <p:txBody>
          <a:bodyPr>
            <a:noAutofit/>
          </a:bodyPr>
          <a:lstStyle/>
          <a:p>
            <a:r>
              <a:rPr lang="fr-FR" sz="5400" dirty="0">
                <a:solidFill>
                  <a:srgbClr val="FFFF00"/>
                </a:solidFill>
                <a:latin typeface="Calibri" panose="020F0502020204030204" pitchFamily="34" charset="0"/>
              </a:rPr>
              <a:t>Actus Spatiales</a:t>
            </a:r>
          </a:p>
        </p:txBody>
      </p:sp>
      <p:sp>
        <p:nvSpPr>
          <p:cNvPr id="3" name="Sous-titre 2">
            <a:extLst>
              <a:ext uri="{FF2B5EF4-FFF2-40B4-BE49-F238E27FC236}">
                <a16:creationId xmlns:a16="http://schemas.microsoft.com/office/drawing/2014/main" id="{1047BA2B-22B5-5C49-99ED-A21CE69F746F}"/>
              </a:ext>
            </a:extLst>
          </p:cNvPr>
          <p:cNvSpPr>
            <a:spLocks noGrp="1"/>
          </p:cNvSpPr>
          <p:nvPr>
            <p:ph type="subTitle" idx="1"/>
          </p:nvPr>
        </p:nvSpPr>
        <p:spPr>
          <a:xfrm>
            <a:off x="203200" y="1271245"/>
            <a:ext cx="8801100" cy="1753309"/>
          </a:xfrm>
          <a:noFill/>
        </p:spPr>
        <p:txBody>
          <a:bodyPr>
            <a:normAutofit/>
          </a:bodyPr>
          <a:lstStyle/>
          <a:p>
            <a:pPr marL="571500" indent="-571500" algn="l">
              <a:buFont typeface="Wingdings" pitchFamily="2" charset="2"/>
              <a:buChar char="q"/>
            </a:pPr>
            <a:r>
              <a:rPr lang="fr-FR" sz="3200" dirty="0">
                <a:hlinkClick r:id="rId3" action="ppaction://hlinksldjump">
                  <a:extLst>
                    <a:ext uri="{A12FA001-AC4F-418D-AE19-62706E023703}">
                      <ahyp:hlinkClr xmlns:ahyp="http://schemas.microsoft.com/office/drawing/2018/hyperlinkcolor" val="tx"/>
                    </a:ext>
                  </a:extLst>
                </a:hlinkClick>
              </a:rPr>
              <a:t>3I/Atlas (news)</a:t>
            </a:r>
            <a:endParaRPr lang="fr-FR" sz="3200" dirty="0"/>
          </a:p>
          <a:p>
            <a:pPr marL="571500" indent="-571500" algn="l">
              <a:buFont typeface="Wingdings" pitchFamily="2" charset="2"/>
              <a:buChar char="q"/>
            </a:pPr>
            <a:r>
              <a:rPr lang="fr-FR" sz="3200" dirty="0">
                <a:hlinkClick r:id="rId4" action="ppaction://hlinksldjump">
                  <a:extLst>
                    <a:ext uri="{A12FA001-AC4F-418D-AE19-62706E023703}">
                      <ahyp:hlinkClr xmlns:ahyp="http://schemas.microsoft.com/office/drawing/2018/hyperlinkcolor" val="tx"/>
                    </a:ext>
                  </a:extLst>
                </a:hlinkClick>
              </a:rPr>
              <a:t>Supernovæ SN2025pht dans NGC 1637</a:t>
            </a:r>
            <a:endParaRPr lang="fr-FR" sz="3200" dirty="0"/>
          </a:p>
          <a:p>
            <a:pPr marL="571500" indent="-571500" algn="l">
              <a:buFont typeface="Wingdings" pitchFamily="2" charset="2"/>
              <a:buChar char="q"/>
            </a:pPr>
            <a:r>
              <a:rPr lang="fr-FR" sz="3200" dirty="0">
                <a:hlinkClick r:id="rId5" action="ppaction://hlinksldjump">
                  <a:extLst>
                    <a:ext uri="{A12FA001-AC4F-418D-AE19-62706E023703}">
                      <ahyp:hlinkClr xmlns:ahyp="http://schemas.microsoft.com/office/drawing/2018/hyperlinkcolor" val="tx"/>
                    </a:ext>
                  </a:extLst>
                </a:hlinkClick>
              </a:rPr>
              <a:t>T(ime)D(elay)COSMO 2025.</a:t>
            </a:r>
            <a:endParaRPr lang="fr-FR" sz="3200" dirty="0"/>
          </a:p>
          <a:p>
            <a:pPr marL="571500" indent="-571500" algn="l">
              <a:buFont typeface="Wingdings" pitchFamily="2" charset="2"/>
              <a:buChar char="q"/>
            </a:pPr>
            <a:endParaRPr lang="fr-FR" sz="3200" dirty="0"/>
          </a:p>
          <a:p>
            <a:pPr algn="l"/>
            <a:endParaRPr lang="fr-FR" sz="2800" dirty="0"/>
          </a:p>
          <a:p>
            <a:endParaRPr lang="fr-FR" sz="3200" dirty="0"/>
          </a:p>
          <a:p>
            <a:pPr marL="285750" indent="-285750">
              <a:buFont typeface="Wingdings" pitchFamily="2" charset="2"/>
              <a:buChar char="q"/>
            </a:pPr>
            <a:endParaRPr lang="fr-FR" sz="3200" dirty="0"/>
          </a:p>
          <a:p>
            <a:endParaRPr lang="fr-FR" sz="3200" dirty="0"/>
          </a:p>
          <a:p>
            <a:endParaRPr lang="fr-FR" sz="3200" dirty="0"/>
          </a:p>
        </p:txBody>
      </p:sp>
    </p:spTree>
    <p:extLst>
      <p:ext uri="{BB962C8B-B14F-4D97-AF65-F5344CB8AC3E}">
        <p14:creationId xmlns:p14="http://schemas.microsoft.com/office/powerpoint/2010/main" val="2018614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Image 10">
            <a:extLst>
              <a:ext uri="{FF2B5EF4-FFF2-40B4-BE49-F238E27FC236}">
                <a16:creationId xmlns:a16="http://schemas.microsoft.com/office/drawing/2014/main" id="{7D4D3A2B-02CF-764B-A388-E5D666DD0864}"/>
              </a:ext>
            </a:extLst>
          </p:cNvPr>
          <p:cNvPicPr>
            <a:picLocks noChangeAspect="1"/>
          </p:cNvPicPr>
          <p:nvPr/>
        </p:nvPicPr>
        <p:blipFill>
          <a:blip r:embed="rId3"/>
          <a:stretch>
            <a:fillRect/>
          </a:stretch>
        </p:blipFill>
        <p:spPr>
          <a:xfrm>
            <a:off x="0" y="0"/>
            <a:ext cx="9144000" cy="5143500"/>
          </a:xfrm>
          <a:prstGeom prst="rect">
            <a:avLst/>
          </a:prstGeom>
        </p:spPr>
      </p:pic>
    </p:spTree>
    <p:extLst>
      <p:ext uri="{BB962C8B-B14F-4D97-AF65-F5344CB8AC3E}">
        <p14:creationId xmlns:p14="http://schemas.microsoft.com/office/powerpoint/2010/main" val="1920448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C20B9262-2BE0-0C47-B700-DDF8899B9A4E}"/>
              </a:ext>
            </a:extLst>
          </p:cNvPr>
          <p:cNvPicPr>
            <a:picLocks noChangeAspect="1"/>
          </p:cNvPicPr>
          <p:nvPr/>
        </p:nvPicPr>
        <p:blipFill>
          <a:blip r:embed="rId3"/>
          <a:stretch>
            <a:fillRect/>
          </a:stretch>
        </p:blipFill>
        <p:spPr>
          <a:xfrm>
            <a:off x="4512412" y="0"/>
            <a:ext cx="4631588" cy="5143500"/>
          </a:xfrm>
          <a:prstGeom prst="rect">
            <a:avLst/>
          </a:prstGeom>
        </p:spPr>
      </p:pic>
      <p:pic>
        <p:nvPicPr>
          <p:cNvPr id="4" name="Image 3">
            <a:extLst>
              <a:ext uri="{FF2B5EF4-FFF2-40B4-BE49-F238E27FC236}">
                <a16:creationId xmlns:a16="http://schemas.microsoft.com/office/drawing/2014/main" id="{B6830E9D-621F-6E4C-8318-EAB60CA5C939}"/>
              </a:ext>
            </a:extLst>
          </p:cNvPr>
          <p:cNvPicPr>
            <a:picLocks noChangeAspect="1"/>
          </p:cNvPicPr>
          <p:nvPr/>
        </p:nvPicPr>
        <p:blipFill>
          <a:blip r:embed="rId4"/>
          <a:stretch>
            <a:fillRect/>
          </a:stretch>
        </p:blipFill>
        <p:spPr>
          <a:xfrm>
            <a:off x="0" y="315544"/>
            <a:ext cx="4512412" cy="4512412"/>
          </a:xfrm>
          <a:prstGeom prst="rect">
            <a:avLst/>
          </a:prstGeom>
        </p:spPr>
      </p:pic>
    </p:spTree>
    <p:extLst>
      <p:ext uri="{BB962C8B-B14F-4D97-AF65-F5344CB8AC3E}">
        <p14:creationId xmlns:p14="http://schemas.microsoft.com/office/powerpoint/2010/main" val="3858680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5787B9EE-29BF-9540-91DE-E3D5352C9583}"/>
              </a:ext>
            </a:extLst>
          </p:cNvPr>
          <p:cNvPicPr>
            <a:picLocks noChangeAspect="1"/>
          </p:cNvPicPr>
          <p:nvPr/>
        </p:nvPicPr>
        <p:blipFill>
          <a:blip r:embed="rId3"/>
          <a:stretch>
            <a:fillRect/>
          </a:stretch>
        </p:blipFill>
        <p:spPr>
          <a:xfrm>
            <a:off x="-2581318" y="0"/>
            <a:ext cx="8705620" cy="5146904"/>
          </a:xfrm>
          <a:prstGeom prst="rect">
            <a:avLst/>
          </a:prstGeom>
        </p:spPr>
      </p:pic>
      <p:pic>
        <p:nvPicPr>
          <p:cNvPr id="5" name="Image 4">
            <a:extLst>
              <a:ext uri="{FF2B5EF4-FFF2-40B4-BE49-F238E27FC236}">
                <a16:creationId xmlns:a16="http://schemas.microsoft.com/office/drawing/2014/main" id="{DEA873DD-8220-1540-A76E-0A1FC3A83CE1}"/>
              </a:ext>
            </a:extLst>
          </p:cNvPr>
          <p:cNvPicPr>
            <a:picLocks noChangeAspect="1"/>
          </p:cNvPicPr>
          <p:nvPr/>
        </p:nvPicPr>
        <p:blipFill>
          <a:blip r:embed="rId4"/>
          <a:stretch>
            <a:fillRect/>
          </a:stretch>
        </p:blipFill>
        <p:spPr>
          <a:xfrm>
            <a:off x="2546839" y="0"/>
            <a:ext cx="7154925" cy="5143500"/>
          </a:xfrm>
          <a:prstGeom prst="rect">
            <a:avLst/>
          </a:prstGeom>
        </p:spPr>
      </p:pic>
    </p:spTree>
    <p:extLst>
      <p:ext uri="{BB962C8B-B14F-4D97-AF65-F5344CB8AC3E}">
        <p14:creationId xmlns:p14="http://schemas.microsoft.com/office/powerpoint/2010/main" val="2991860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FEDBF11B-E3AC-6548-BA99-41A5AAF9755A}"/>
              </a:ext>
            </a:extLst>
          </p:cNvPr>
          <p:cNvPicPr>
            <a:picLocks noChangeAspect="1"/>
          </p:cNvPicPr>
          <p:nvPr/>
        </p:nvPicPr>
        <p:blipFill>
          <a:blip r:embed="rId3"/>
          <a:stretch>
            <a:fillRect/>
          </a:stretch>
        </p:blipFill>
        <p:spPr>
          <a:xfrm>
            <a:off x="4582429" y="0"/>
            <a:ext cx="4561571" cy="5143500"/>
          </a:xfrm>
          <a:prstGeom prst="rect">
            <a:avLst/>
          </a:prstGeom>
        </p:spPr>
      </p:pic>
      <p:pic>
        <p:nvPicPr>
          <p:cNvPr id="4" name="Image 3">
            <a:extLst>
              <a:ext uri="{FF2B5EF4-FFF2-40B4-BE49-F238E27FC236}">
                <a16:creationId xmlns:a16="http://schemas.microsoft.com/office/drawing/2014/main" id="{2714813B-ADD1-BE4B-AD6D-9F04192C1F75}"/>
              </a:ext>
            </a:extLst>
          </p:cNvPr>
          <p:cNvPicPr>
            <a:picLocks noChangeAspect="1"/>
          </p:cNvPicPr>
          <p:nvPr/>
        </p:nvPicPr>
        <p:blipFill>
          <a:blip r:embed="rId4"/>
          <a:stretch>
            <a:fillRect/>
          </a:stretch>
        </p:blipFill>
        <p:spPr>
          <a:xfrm>
            <a:off x="-620485" y="-337457"/>
            <a:ext cx="5818413" cy="5818413"/>
          </a:xfrm>
          <a:prstGeom prst="rect">
            <a:avLst/>
          </a:prstGeom>
        </p:spPr>
      </p:pic>
    </p:spTree>
    <p:extLst>
      <p:ext uri="{BB962C8B-B14F-4D97-AF65-F5344CB8AC3E}">
        <p14:creationId xmlns:p14="http://schemas.microsoft.com/office/powerpoint/2010/main" val="83695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9E5DAF12-DF7E-1C4D-904B-5DC45FA505A3}"/>
              </a:ext>
            </a:extLst>
          </p:cNvPr>
          <p:cNvPicPr>
            <a:picLocks noChangeAspect="1"/>
          </p:cNvPicPr>
          <p:nvPr/>
        </p:nvPicPr>
        <p:blipFill>
          <a:blip r:embed="rId3"/>
          <a:stretch>
            <a:fillRect/>
          </a:stretch>
        </p:blipFill>
        <p:spPr>
          <a:xfrm>
            <a:off x="1541388" y="0"/>
            <a:ext cx="9206433" cy="5143500"/>
          </a:xfrm>
          <a:prstGeom prst="rect">
            <a:avLst/>
          </a:prstGeom>
        </p:spPr>
      </p:pic>
      <p:pic>
        <p:nvPicPr>
          <p:cNvPr id="12" name="Image 11">
            <a:extLst>
              <a:ext uri="{FF2B5EF4-FFF2-40B4-BE49-F238E27FC236}">
                <a16:creationId xmlns:a16="http://schemas.microsoft.com/office/drawing/2014/main" id="{E95CEBA8-8F56-8A4B-A945-8359FC05463B}"/>
              </a:ext>
            </a:extLst>
          </p:cNvPr>
          <p:cNvPicPr>
            <a:picLocks noChangeAspect="1"/>
          </p:cNvPicPr>
          <p:nvPr/>
        </p:nvPicPr>
        <p:blipFill>
          <a:blip r:embed="rId4"/>
          <a:stretch>
            <a:fillRect/>
          </a:stretch>
        </p:blipFill>
        <p:spPr>
          <a:xfrm>
            <a:off x="0" y="155121"/>
            <a:ext cx="3169864" cy="2416629"/>
          </a:xfrm>
          <a:prstGeom prst="rect">
            <a:avLst/>
          </a:prstGeom>
        </p:spPr>
      </p:pic>
      <p:pic>
        <p:nvPicPr>
          <p:cNvPr id="14" name="Image 13">
            <a:extLst>
              <a:ext uri="{FF2B5EF4-FFF2-40B4-BE49-F238E27FC236}">
                <a16:creationId xmlns:a16="http://schemas.microsoft.com/office/drawing/2014/main" id="{FC3A1DFE-7B18-E04B-BC8D-F9B735064570}"/>
              </a:ext>
            </a:extLst>
          </p:cNvPr>
          <p:cNvPicPr>
            <a:picLocks noChangeAspect="1"/>
          </p:cNvPicPr>
          <p:nvPr/>
        </p:nvPicPr>
        <p:blipFill>
          <a:blip r:embed="rId5"/>
          <a:stretch>
            <a:fillRect/>
          </a:stretch>
        </p:blipFill>
        <p:spPr>
          <a:xfrm>
            <a:off x="0" y="2707822"/>
            <a:ext cx="3209332" cy="2280557"/>
          </a:xfrm>
          <a:prstGeom prst="rect">
            <a:avLst/>
          </a:prstGeom>
        </p:spPr>
      </p:pic>
      <p:pic>
        <p:nvPicPr>
          <p:cNvPr id="3" name="Image 2">
            <a:extLst>
              <a:ext uri="{FF2B5EF4-FFF2-40B4-BE49-F238E27FC236}">
                <a16:creationId xmlns:a16="http://schemas.microsoft.com/office/drawing/2014/main" id="{C9074BDD-2188-A144-B54D-36F8F34FB672}"/>
              </a:ext>
            </a:extLst>
          </p:cNvPr>
          <p:cNvPicPr>
            <a:picLocks noChangeAspect="1"/>
          </p:cNvPicPr>
          <p:nvPr/>
        </p:nvPicPr>
        <p:blipFill>
          <a:blip r:embed="rId6"/>
          <a:stretch>
            <a:fillRect/>
          </a:stretch>
        </p:blipFill>
        <p:spPr>
          <a:xfrm>
            <a:off x="-6784" y="0"/>
            <a:ext cx="9157567" cy="5143500"/>
          </a:xfrm>
          <a:prstGeom prst="rect">
            <a:avLst/>
          </a:prstGeom>
        </p:spPr>
      </p:pic>
    </p:spTree>
    <p:extLst>
      <p:ext uri="{BB962C8B-B14F-4D97-AF65-F5344CB8AC3E}">
        <p14:creationId xmlns:p14="http://schemas.microsoft.com/office/powerpoint/2010/main" val="943724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7AF7DEED-AC05-8D4D-8FC1-1FD81CD3243A}"/>
              </a:ext>
            </a:extLst>
          </p:cNvPr>
          <p:cNvPicPr>
            <a:picLocks noChangeAspect="1"/>
          </p:cNvPicPr>
          <p:nvPr/>
        </p:nvPicPr>
        <p:blipFill>
          <a:blip r:embed="rId3"/>
          <a:stretch>
            <a:fillRect/>
          </a:stretch>
        </p:blipFill>
        <p:spPr>
          <a:xfrm>
            <a:off x="0" y="-195943"/>
            <a:ext cx="9144000" cy="4429125"/>
          </a:xfrm>
          <a:prstGeom prst="rect">
            <a:avLst/>
          </a:prstGeom>
        </p:spPr>
      </p:pic>
      <p:pic>
        <p:nvPicPr>
          <p:cNvPr id="4" name="Image 3">
            <a:extLst>
              <a:ext uri="{FF2B5EF4-FFF2-40B4-BE49-F238E27FC236}">
                <a16:creationId xmlns:a16="http://schemas.microsoft.com/office/drawing/2014/main" id="{48AB2CCB-0F39-024E-BBBA-E447E5022F2C}"/>
              </a:ext>
            </a:extLst>
          </p:cNvPr>
          <p:cNvPicPr>
            <a:picLocks noChangeAspect="1"/>
          </p:cNvPicPr>
          <p:nvPr/>
        </p:nvPicPr>
        <p:blipFill>
          <a:blip r:embed="rId4"/>
          <a:stretch>
            <a:fillRect/>
          </a:stretch>
        </p:blipFill>
        <p:spPr>
          <a:xfrm>
            <a:off x="183243" y="2761551"/>
            <a:ext cx="3180443" cy="2381949"/>
          </a:xfrm>
          <a:prstGeom prst="rect">
            <a:avLst/>
          </a:prstGeom>
        </p:spPr>
      </p:pic>
    </p:spTree>
    <p:extLst>
      <p:ext uri="{BB962C8B-B14F-4D97-AF65-F5344CB8AC3E}">
        <p14:creationId xmlns:p14="http://schemas.microsoft.com/office/powerpoint/2010/main" val="3547281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Image 10">
            <a:extLst>
              <a:ext uri="{FF2B5EF4-FFF2-40B4-BE49-F238E27FC236}">
                <a16:creationId xmlns:a16="http://schemas.microsoft.com/office/drawing/2014/main" id="{EBF9FD33-6A1A-FE44-B847-FAA252421078}"/>
              </a:ext>
            </a:extLst>
          </p:cNvPr>
          <p:cNvPicPr>
            <a:picLocks noChangeAspect="1"/>
          </p:cNvPicPr>
          <p:nvPr/>
        </p:nvPicPr>
        <p:blipFill>
          <a:blip r:embed="rId3"/>
          <a:stretch>
            <a:fillRect/>
          </a:stretch>
        </p:blipFill>
        <p:spPr>
          <a:xfrm>
            <a:off x="6071449" y="0"/>
            <a:ext cx="3859132" cy="5143500"/>
          </a:xfrm>
          <a:prstGeom prst="rect">
            <a:avLst/>
          </a:prstGeom>
        </p:spPr>
      </p:pic>
      <p:pic>
        <p:nvPicPr>
          <p:cNvPr id="12" name="Image 11">
            <a:extLst>
              <a:ext uri="{FF2B5EF4-FFF2-40B4-BE49-F238E27FC236}">
                <a16:creationId xmlns:a16="http://schemas.microsoft.com/office/drawing/2014/main" id="{0A8BFB35-6E73-DB4D-8A71-8FD355D676EA}"/>
              </a:ext>
            </a:extLst>
          </p:cNvPr>
          <p:cNvPicPr>
            <a:picLocks noChangeAspect="1"/>
          </p:cNvPicPr>
          <p:nvPr/>
        </p:nvPicPr>
        <p:blipFill>
          <a:blip r:embed="rId4"/>
          <a:stretch>
            <a:fillRect/>
          </a:stretch>
        </p:blipFill>
        <p:spPr>
          <a:xfrm>
            <a:off x="-4019" y="0"/>
            <a:ext cx="6876337" cy="5143500"/>
          </a:xfrm>
          <a:prstGeom prst="rect">
            <a:avLst/>
          </a:prstGeom>
        </p:spPr>
      </p:pic>
    </p:spTree>
    <p:extLst>
      <p:ext uri="{BB962C8B-B14F-4D97-AF65-F5344CB8AC3E}">
        <p14:creationId xmlns:p14="http://schemas.microsoft.com/office/powerpoint/2010/main" val="3010759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5CCCA359-071A-8544-87DE-E7831672E541}"/>
              </a:ext>
            </a:extLst>
          </p:cNvPr>
          <p:cNvPicPr>
            <a:picLocks noChangeAspect="1"/>
          </p:cNvPicPr>
          <p:nvPr/>
        </p:nvPicPr>
        <p:blipFill>
          <a:blip r:embed="rId3"/>
          <a:stretch>
            <a:fillRect/>
          </a:stretch>
        </p:blipFill>
        <p:spPr>
          <a:xfrm>
            <a:off x="1238756" y="0"/>
            <a:ext cx="6666487" cy="5143500"/>
          </a:xfrm>
          <a:prstGeom prst="rect">
            <a:avLst/>
          </a:prstGeom>
        </p:spPr>
      </p:pic>
      <p:sp>
        <p:nvSpPr>
          <p:cNvPr id="8" name="Rectangle 7">
            <a:extLst>
              <a:ext uri="{FF2B5EF4-FFF2-40B4-BE49-F238E27FC236}">
                <a16:creationId xmlns:a16="http://schemas.microsoft.com/office/drawing/2014/main" id="{993B1BE8-D6F4-D443-A016-348A26FE680A}"/>
              </a:ext>
            </a:extLst>
          </p:cNvPr>
          <p:cNvSpPr/>
          <p:nvPr/>
        </p:nvSpPr>
        <p:spPr>
          <a:xfrm>
            <a:off x="1534886" y="130629"/>
            <a:ext cx="653143"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Rectangle 8">
            <a:extLst>
              <a:ext uri="{FF2B5EF4-FFF2-40B4-BE49-F238E27FC236}">
                <a16:creationId xmlns:a16="http://schemas.microsoft.com/office/drawing/2014/main" id="{105A89A1-9067-C341-A9B9-6C25C72DAFA7}"/>
              </a:ext>
            </a:extLst>
          </p:cNvPr>
          <p:cNvSpPr/>
          <p:nvPr/>
        </p:nvSpPr>
        <p:spPr>
          <a:xfrm>
            <a:off x="7252100" y="130629"/>
            <a:ext cx="653143"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2829058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74522C57-61C2-B74F-BED3-837D80C40CF4}"/>
              </a:ext>
            </a:extLst>
          </p:cNvPr>
          <p:cNvPicPr>
            <a:picLocks noChangeAspect="1"/>
          </p:cNvPicPr>
          <p:nvPr/>
        </p:nvPicPr>
        <p:blipFill>
          <a:blip r:embed="rId3"/>
          <a:stretch>
            <a:fillRect/>
          </a:stretch>
        </p:blipFill>
        <p:spPr>
          <a:xfrm>
            <a:off x="0" y="628650"/>
            <a:ext cx="9144000" cy="3886200"/>
          </a:xfrm>
          <a:prstGeom prst="rect">
            <a:avLst/>
          </a:prstGeom>
        </p:spPr>
      </p:pic>
    </p:spTree>
    <p:extLst>
      <p:ext uri="{BB962C8B-B14F-4D97-AF65-F5344CB8AC3E}">
        <p14:creationId xmlns:p14="http://schemas.microsoft.com/office/powerpoint/2010/main" val="2118886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8C5119D6-5B6E-0F4E-9420-38043DC3C424}"/>
              </a:ext>
            </a:extLst>
          </p:cNvPr>
          <p:cNvPicPr>
            <a:picLocks noChangeAspect="1"/>
          </p:cNvPicPr>
          <p:nvPr/>
        </p:nvPicPr>
        <p:blipFill>
          <a:blip r:embed="rId3"/>
          <a:stretch>
            <a:fillRect/>
          </a:stretch>
        </p:blipFill>
        <p:spPr>
          <a:xfrm>
            <a:off x="615540" y="82550"/>
            <a:ext cx="8089900" cy="4978400"/>
          </a:xfrm>
          <a:prstGeom prst="rect">
            <a:avLst/>
          </a:prstGeom>
        </p:spPr>
      </p:pic>
    </p:spTree>
    <p:extLst>
      <p:ext uri="{BB962C8B-B14F-4D97-AF65-F5344CB8AC3E}">
        <p14:creationId xmlns:p14="http://schemas.microsoft.com/office/powerpoint/2010/main" val="2357796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8F499E93-1CA0-4D4F-A230-367A9D056527}"/>
              </a:ext>
            </a:extLst>
          </p:cNvPr>
          <p:cNvPicPr>
            <a:picLocks noChangeAspect="1"/>
          </p:cNvPicPr>
          <p:nvPr/>
        </p:nvPicPr>
        <p:blipFill>
          <a:blip r:embed="rId3"/>
          <a:stretch>
            <a:fillRect/>
          </a:stretch>
        </p:blipFill>
        <p:spPr>
          <a:xfrm>
            <a:off x="693237" y="0"/>
            <a:ext cx="7757525" cy="5143500"/>
          </a:xfrm>
          <a:prstGeom prst="rect">
            <a:avLst/>
          </a:prstGeom>
        </p:spPr>
      </p:pic>
    </p:spTree>
    <p:extLst>
      <p:ext uri="{BB962C8B-B14F-4D97-AF65-F5344CB8AC3E}">
        <p14:creationId xmlns:p14="http://schemas.microsoft.com/office/powerpoint/2010/main" val="3792292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518F1332-A541-944F-AF2C-6BD21DBB26B1}"/>
              </a:ext>
            </a:extLst>
          </p:cNvPr>
          <p:cNvPicPr>
            <a:picLocks noChangeAspect="1"/>
          </p:cNvPicPr>
          <p:nvPr/>
        </p:nvPicPr>
        <p:blipFill>
          <a:blip r:embed="rId3"/>
          <a:stretch>
            <a:fillRect/>
          </a:stretch>
        </p:blipFill>
        <p:spPr>
          <a:xfrm>
            <a:off x="0" y="256854"/>
            <a:ext cx="9144000" cy="4629792"/>
          </a:xfrm>
          <a:prstGeom prst="rect">
            <a:avLst/>
          </a:prstGeom>
        </p:spPr>
      </p:pic>
      <p:sp>
        <p:nvSpPr>
          <p:cNvPr id="4" name="Rectangle 3">
            <a:extLst>
              <a:ext uri="{FF2B5EF4-FFF2-40B4-BE49-F238E27FC236}">
                <a16:creationId xmlns:a16="http://schemas.microsoft.com/office/drawing/2014/main" id="{A195FD50-9C64-114C-9789-D6610A71820A}"/>
              </a:ext>
            </a:extLst>
          </p:cNvPr>
          <p:cNvSpPr/>
          <p:nvPr/>
        </p:nvSpPr>
        <p:spPr>
          <a:xfrm>
            <a:off x="6346371" y="2329543"/>
            <a:ext cx="206829" cy="141514"/>
          </a:xfrm>
          <a:prstGeom prst="rect">
            <a:avLst/>
          </a:prstGeom>
          <a:solidFill>
            <a:srgbClr val="FF0000">
              <a:alpha val="37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fr-FR"/>
          </a:p>
        </p:txBody>
      </p:sp>
      <p:pic>
        <p:nvPicPr>
          <p:cNvPr id="6" name="Image 5">
            <a:extLst>
              <a:ext uri="{FF2B5EF4-FFF2-40B4-BE49-F238E27FC236}">
                <a16:creationId xmlns:a16="http://schemas.microsoft.com/office/drawing/2014/main" id="{86C4D799-109D-7B42-8F0E-1A653FA3B632}"/>
              </a:ext>
            </a:extLst>
          </p:cNvPr>
          <p:cNvPicPr>
            <a:picLocks noChangeAspect="1"/>
          </p:cNvPicPr>
          <p:nvPr/>
        </p:nvPicPr>
        <p:blipFill>
          <a:blip r:embed="rId4"/>
          <a:stretch>
            <a:fillRect/>
          </a:stretch>
        </p:blipFill>
        <p:spPr>
          <a:xfrm rot="20466504">
            <a:off x="4281293" y="2249922"/>
            <a:ext cx="3454114" cy="3454114"/>
          </a:xfrm>
          <a:prstGeom prst="rect">
            <a:avLst/>
          </a:prstGeom>
        </p:spPr>
      </p:pic>
    </p:spTree>
    <p:extLst>
      <p:ext uri="{BB962C8B-B14F-4D97-AF65-F5344CB8AC3E}">
        <p14:creationId xmlns:p14="http://schemas.microsoft.com/office/powerpoint/2010/main" val="1983743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3FF73AA5-48ED-7040-A961-485CA8A06A41}"/>
              </a:ext>
            </a:extLst>
          </p:cNvPr>
          <p:cNvPicPr>
            <a:picLocks noChangeAspect="1"/>
          </p:cNvPicPr>
          <p:nvPr/>
        </p:nvPicPr>
        <p:blipFill>
          <a:blip r:embed="rId3"/>
          <a:stretch>
            <a:fillRect/>
          </a:stretch>
        </p:blipFill>
        <p:spPr>
          <a:xfrm>
            <a:off x="0" y="457491"/>
            <a:ext cx="3305664" cy="4250817"/>
          </a:xfrm>
          <a:prstGeom prst="rect">
            <a:avLst/>
          </a:prstGeom>
        </p:spPr>
      </p:pic>
      <p:pic>
        <p:nvPicPr>
          <p:cNvPr id="7" name="Image 6">
            <a:extLst>
              <a:ext uri="{FF2B5EF4-FFF2-40B4-BE49-F238E27FC236}">
                <a16:creationId xmlns:a16="http://schemas.microsoft.com/office/drawing/2014/main" id="{C5D85B0D-A762-214C-8C28-279B7C6CC5B1}"/>
              </a:ext>
            </a:extLst>
          </p:cNvPr>
          <p:cNvPicPr>
            <a:picLocks noChangeAspect="1"/>
          </p:cNvPicPr>
          <p:nvPr/>
        </p:nvPicPr>
        <p:blipFill>
          <a:blip r:embed="rId4"/>
          <a:stretch>
            <a:fillRect/>
          </a:stretch>
        </p:blipFill>
        <p:spPr>
          <a:xfrm>
            <a:off x="3274874" y="457491"/>
            <a:ext cx="5869125" cy="4250817"/>
          </a:xfrm>
          <a:prstGeom prst="rect">
            <a:avLst/>
          </a:prstGeom>
        </p:spPr>
      </p:pic>
    </p:spTree>
    <p:extLst>
      <p:ext uri="{BB962C8B-B14F-4D97-AF65-F5344CB8AC3E}">
        <p14:creationId xmlns:p14="http://schemas.microsoft.com/office/powerpoint/2010/main" val="4107876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 name="Image 11">
            <a:extLst>
              <a:ext uri="{FF2B5EF4-FFF2-40B4-BE49-F238E27FC236}">
                <a16:creationId xmlns:a16="http://schemas.microsoft.com/office/drawing/2014/main" id="{430E2FE5-86C9-4742-B0FF-09B85E92B603}"/>
              </a:ext>
            </a:extLst>
          </p:cNvPr>
          <p:cNvPicPr>
            <a:picLocks noChangeAspect="1"/>
          </p:cNvPicPr>
          <p:nvPr/>
        </p:nvPicPr>
        <p:blipFill>
          <a:blip r:embed="rId3"/>
          <a:stretch>
            <a:fillRect/>
          </a:stretch>
        </p:blipFill>
        <p:spPr>
          <a:xfrm>
            <a:off x="718457" y="5444"/>
            <a:ext cx="6422571" cy="5138056"/>
          </a:xfrm>
          <a:prstGeom prst="rect">
            <a:avLst/>
          </a:prstGeom>
        </p:spPr>
      </p:pic>
      <p:pic>
        <p:nvPicPr>
          <p:cNvPr id="13" name="Image 12">
            <a:extLst>
              <a:ext uri="{FF2B5EF4-FFF2-40B4-BE49-F238E27FC236}">
                <a16:creationId xmlns:a16="http://schemas.microsoft.com/office/drawing/2014/main" id="{8199AFAC-9F6D-7C4B-BBC1-3DFF410DB026}"/>
              </a:ext>
            </a:extLst>
          </p:cNvPr>
          <p:cNvPicPr>
            <a:picLocks noChangeAspect="1"/>
          </p:cNvPicPr>
          <p:nvPr/>
        </p:nvPicPr>
        <p:blipFill>
          <a:blip r:embed="rId4"/>
          <a:stretch>
            <a:fillRect/>
          </a:stretch>
        </p:blipFill>
        <p:spPr>
          <a:xfrm rot="5400000">
            <a:off x="5236028" y="1932215"/>
            <a:ext cx="5138056" cy="1284514"/>
          </a:xfrm>
          <a:prstGeom prst="rect">
            <a:avLst/>
          </a:prstGeom>
        </p:spPr>
      </p:pic>
    </p:spTree>
    <p:extLst>
      <p:ext uri="{BB962C8B-B14F-4D97-AF65-F5344CB8AC3E}">
        <p14:creationId xmlns:p14="http://schemas.microsoft.com/office/powerpoint/2010/main" val="27390784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EBC13587-CB5D-8443-8EEC-10AB7210B1A9}"/>
              </a:ext>
            </a:extLst>
          </p:cNvPr>
          <p:cNvPicPr>
            <a:picLocks noChangeAspect="1"/>
          </p:cNvPicPr>
          <p:nvPr/>
        </p:nvPicPr>
        <p:blipFill>
          <a:blip r:embed="rId3"/>
          <a:stretch>
            <a:fillRect/>
          </a:stretch>
        </p:blipFill>
        <p:spPr>
          <a:xfrm>
            <a:off x="0" y="218231"/>
            <a:ext cx="9144000" cy="4707038"/>
          </a:xfrm>
          <a:prstGeom prst="rect">
            <a:avLst/>
          </a:prstGeom>
        </p:spPr>
      </p:pic>
    </p:spTree>
    <p:extLst>
      <p:ext uri="{BB962C8B-B14F-4D97-AF65-F5344CB8AC3E}">
        <p14:creationId xmlns:p14="http://schemas.microsoft.com/office/powerpoint/2010/main" val="2647896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C825C5AE-EB76-1743-B615-9E2E51C6CA78}"/>
              </a:ext>
            </a:extLst>
          </p:cNvPr>
          <p:cNvPicPr>
            <a:picLocks noChangeAspect="1"/>
          </p:cNvPicPr>
          <p:nvPr/>
        </p:nvPicPr>
        <p:blipFill>
          <a:blip r:embed="rId3"/>
          <a:stretch>
            <a:fillRect/>
          </a:stretch>
        </p:blipFill>
        <p:spPr>
          <a:xfrm>
            <a:off x="-959069" y="0"/>
            <a:ext cx="10641724" cy="5143500"/>
          </a:xfrm>
          <a:prstGeom prst="rect">
            <a:avLst/>
          </a:prstGeom>
        </p:spPr>
      </p:pic>
      <p:pic>
        <p:nvPicPr>
          <p:cNvPr id="11" name="Image 10">
            <a:extLst>
              <a:ext uri="{FF2B5EF4-FFF2-40B4-BE49-F238E27FC236}">
                <a16:creationId xmlns:a16="http://schemas.microsoft.com/office/drawing/2014/main" id="{771A5DBE-FCCC-2048-A2B3-0119F895C9A5}"/>
              </a:ext>
            </a:extLst>
          </p:cNvPr>
          <p:cNvPicPr>
            <a:picLocks noChangeAspect="1"/>
          </p:cNvPicPr>
          <p:nvPr/>
        </p:nvPicPr>
        <p:blipFill>
          <a:blip r:embed="rId4"/>
          <a:stretch>
            <a:fillRect/>
          </a:stretch>
        </p:blipFill>
        <p:spPr>
          <a:xfrm>
            <a:off x="6689868" y="0"/>
            <a:ext cx="2454132" cy="2438400"/>
          </a:xfrm>
          <a:prstGeom prst="rect">
            <a:avLst/>
          </a:prstGeom>
        </p:spPr>
      </p:pic>
      <p:sp>
        <p:nvSpPr>
          <p:cNvPr id="12" name="Rectangle : coins arrondis 11">
            <a:extLst>
              <a:ext uri="{FF2B5EF4-FFF2-40B4-BE49-F238E27FC236}">
                <a16:creationId xmlns:a16="http://schemas.microsoft.com/office/drawing/2014/main" id="{92F58101-2762-9B45-AAFC-7097F1F73522}"/>
              </a:ext>
            </a:extLst>
          </p:cNvPr>
          <p:cNvSpPr/>
          <p:nvPr/>
        </p:nvSpPr>
        <p:spPr>
          <a:xfrm>
            <a:off x="8311081" y="823865"/>
            <a:ext cx="239917" cy="117695"/>
          </a:xfrm>
          <a:prstGeom prst="round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Rectangle : coins arrondis 12">
            <a:extLst>
              <a:ext uri="{FF2B5EF4-FFF2-40B4-BE49-F238E27FC236}">
                <a16:creationId xmlns:a16="http://schemas.microsoft.com/office/drawing/2014/main" id="{60EEC85B-E2BA-E341-961D-C450BB6EEAF2}"/>
              </a:ext>
            </a:extLst>
          </p:cNvPr>
          <p:cNvSpPr/>
          <p:nvPr/>
        </p:nvSpPr>
        <p:spPr>
          <a:xfrm>
            <a:off x="8311081" y="1090942"/>
            <a:ext cx="239917" cy="117695"/>
          </a:xfrm>
          <a:prstGeom prst="round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Rectangle : coins arrondis 13">
            <a:extLst>
              <a:ext uri="{FF2B5EF4-FFF2-40B4-BE49-F238E27FC236}">
                <a16:creationId xmlns:a16="http://schemas.microsoft.com/office/drawing/2014/main" id="{0178E3B2-4EEE-C84A-B6C0-78AB6FABD549}"/>
              </a:ext>
            </a:extLst>
          </p:cNvPr>
          <p:cNvSpPr/>
          <p:nvPr/>
        </p:nvSpPr>
        <p:spPr>
          <a:xfrm>
            <a:off x="7282004" y="1265976"/>
            <a:ext cx="239917" cy="117695"/>
          </a:xfrm>
          <a:prstGeom prst="round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Rectangle : coins arrondis 15">
            <a:extLst>
              <a:ext uri="{FF2B5EF4-FFF2-40B4-BE49-F238E27FC236}">
                <a16:creationId xmlns:a16="http://schemas.microsoft.com/office/drawing/2014/main" id="{E971B256-0BDD-9B46-A1E0-17F26A6C2331}"/>
              </a:ext>
            </a:extLst>
          </p:cNvPr>
          <p:cNvSpPr/>
          <p:nvPr/>
        </p:nvSpPr>
        <p:spPr>
          <a:xfrm>
            <a:off x="8311081" y="973248"/>
            <a:ext cx="140329" cy="76954"/>
          </a:xfrm>
          <a:prstGeom prst="round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 name="Rectangle : coins arrondis 16">
            <a:extLst>
              <a:ext uri="{FF2B5EF4-FFF2-40B4-BE49-F238E27FC236}">
                <a16:creationId xmlns:a16="http://schemas.microsoft.com/office/drawing/2014/main" id="{E4EE8EE5-F2EE-344E-8920-694B8F61DB5C}"/>
              </a:ext>
            </a:extLst>
          </p:cNvPr>
          <p:cNvSpPr/>
          <p:nvPr/>
        </p:nvSpPr>
        <p:spPr>
          <a:xfrm>
            <a:off x="8084278" y="586145"/>
            <a:ext cx="239917" cy="117604"/>
          </a:xfrm>
          <a:prstGeom prst="round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 name="Rectangle : coins arrondis 17">
            <a:extLst>
              <a:ext uri="{FF2B5EF4-FFF2-40B4-BE49-F238E27FC236}">
                <a16:creationId xmlns:a16="http://schemas.microsoft.com/office/drawing/2014/main" id="{283BED1B-B78B-B641-9A58-12B7E8ED866A}"/>
              </a:ext>
            </a:extLst>
          </p:cNvPr>
          <p:cNvSpPr/>
          <p:nvPr/>
        </p:nvSpPr>
        <p:spPr>
          <a:xfrm>
            <a:off x="8310683" y="703748"/>
            <a:ext cx="213291" cy="97394"/>
          </a:xfrm>
          <a:prstGeom prst="round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0" name="Image 19">
            <a:extLst>
              <a:ext uri="{FF2B5EF4-FFF2-40B4-BE49-F238E27FC236}">
                <a16:creationId xmlns:a16="http://schemas.microsoft.com/office/drawing/2014/main" id="{967D239E-1FF6-6741-9A1E-04889EC9F45F}"/>
              </a:ext>
            </a:extLst>
          </p:cNvPr>
          <p:cNvPicPr>
            <a:picLocks noChangeAspect="1"/>
          </p:cNvPicPr>
          <p:nvPr/>
        </p:nvPicPr>
        <p:blipFill>
          <a:blip r:embed="rId5"/>
          <a:stretch>
            <a:fillRect/>
          </a:stretch>
        </p:blipFill>
        <p:spPr>
          <a:xfrm>
            <a:off x="0" y="3780065"/>
            <a:ext cx="1817914" cy="1363435"/>
          </a:xfrm>
          <a:prstGeom prst="rect">
            <a:avLst/>
          </a:prstGeom>
        </p:spPr>
      </p:pic>
    </p:spTree>
    <p:extLst>
      <p:ext uri="{BB962C8B-B14F-4D97-AF65-F5344CB8AC3E}">
        <p14:creationId xmlns:p14="http://schemas.microsoft.com/office/powerpoint/2010/main" val="28796817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DF3FC6A5-3A04-F347-8E53-F399BA33BD4E}"/>
              </a:ext>
            </a:extLst>
          </p:cNvPr>
          <p:cNvPicPr>
            <a:picLocks noChangeAspect="1"/>
          </p:cNvPicPr>
          <p:nvPr/>
        </p:nvPicPr>
        <p:blipFill>
          <a:blip r:embed="rId3"/>
          <a:stretch>
            <a:fillRect/>
          </a:stretch>
        </p:blipFill>
        <p:spPr>
          <a:xfrm>
            <a:off x="0" y="0"/>
            <a:ext cx="9144000" cy="5143500"/>
          </a:xfrm>
          <a:prstGeom prst="rect">
            <a:avLst/>
          </a:prstGeom>
        </p:spPr>
      </p:pic>
      <p:pic>
        <p:nvPicPr>
          <p:cNvPr id="5" name="Image 4">
            <a:extLst>
              <a:ext uri="{FF2B5EF4-FFF2-40B4-BE49-F238E27FC236}">
                <a16:creationId xmlns:a16="http://schemas.microsoft.com/office/drawing/2014/main" id="{76CC682C-F3DA-8A4E-893A-8BF3767817DA}"/>
              </a:ext>
            </a:extLst>
          </p:cNvPr>
          <p:cNvPicPr>
            <a:picLocks noChangeAspect="1"/>
          </p:cNvPicPr>
          <p:nvPr/>
        </p:nvPicPr>
        <p:blipFill>
          <a:blip r:embed="rId4"/>
          <a:stretch>
            <a:fillRect/>
          </a:stretch>
        </p:blipFill>
        <p:spPr>
          <a:xfrm>
            <a:off x="5879620" y="0"/>
            <a:ext cx="3264380" cy="2307771"/>
          </a:xfrm>
          <a:prstGeom prst="rect">
            <a:avLst/>
          </a:prstGeom>
        </p:spPr>
      </p:pic>
    </p:spTree>
    <p:extLst>
      <p:ext uri="{BB962C8B-B14F-4D97-AF65-F5344CB8AC3E}">
        <p14:creationId xmlns:p14="http://schemas.microsoft.com/office/powerpoint/2010/main" val="11394156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62C46306-9B73-EC4A-B7CF-D3D253BEB8B8}"/>
              </a:ext>
            </a:extLst>
          </p:cNvPr>
          <p:cNvPicPr>
            <a:picLocks noChangeAspect="1"/>
          </p:cNvPicPr>
          <p:nvPr/>
        </p:nvPicPr>
        <p:blipFill>
          <a:blip r:embed="rId3"/>
          <a:stretch>
            <a:fillRect/>
          </a:stretch>
        </p:blipFill>
        <p:spPr>
          <a:xfrm>
            <a:off x="714375" y="0"/>
            <a:ext cx="7715250" cy="5143500"/>
          </a:xfrm>
          <a:prstGeom prst="rect">
            <a:avLst/>
          </a:prstGeom>
        </p:spPr>
      </p:pic>
    </p:spTree>
    <p:extLst>
      <p:ext uri="{BB962C8B-B14F-4D97-AF65-F5344CB8AC3E}">
        <p14:creationId xmlns:p14="http://schemas.microsoft.com/office/powerpoint/2010/main" val="12608282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3BFD3EA4-82FC-964C-BB71-B7CD4DC00570}"/>
              </a:ext>
            </a:extLst>
          </p:cNvPr>
          <p:cNvPicPr>
            <a:picLocks noChangeAspect="1"/>
          </p:cNvPicPr>
          <p:nvPr/>
        </p:nvPicPr>
        <p:blipFill>
          <a:blip r:embed="rId3"/>
          <a:stretch>
            <a:fillRect/>
          </a:stretch>
        </p:blipFill>
        <p:spPr>
          <a:xfrm>
            <a:off x="0" y="74543"/>
            <a:ext cx="9132642" cy="4994413"/>
          </a:xfrm>
          <a:prstGeom prst="rect">
            <a:avLst/>
          </a:prstGeom>
        </p:spPr>
      </p:pic>
    </p:spTree>
    <p:extLst>
      <p:ext uri="{BB962C8B-B14F-4D97-AF65-F5344CB8AC3E}">
        <p14:creationId xmlns:p14="http://schemas.microsoft.com/office/powerpoint/2010/main" val="31366658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1C26D02F-A58A-5E42-875F-A6A02757D2BA}"/>
              </a:ext>
            </a:extLst>
          </p:cNvPr>
          <p:cNvPicPr>
            <a:picLocks noChangeAspect="1"/>
          </p:cNvPicPr>
          <p:nvPr/>
        </p:nvPicPr>
        <p:blipFill>
          <a:blip r:embed="rId3"/>
          <a:stretch>
            <a:fillRect/>
          </a:stretch>
        </p:blipFill>
        <p:spPr>
          <a:xfrm>
            <a:off x="-6783" y="0"/>
            <a:ext cx="9157566" cy="5143500"/>
          </a:xfrm>
          <a:prstGeom prst="rect">
            <a:avLst/>
          </a:prstGeom>
        </p:spPr>
      </p:pic>
    </p:spTree>
    <p:extLst>
      <p:ext uri="{BB962C8B-B14F-4D97-AF65-F5344CB8AC3E}">
        <p14:creationId xmlns:p14="http://schemas.microsoft.com/office/powerpoint/2010/main" val="31055183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84089943-E13E-3E42-82DF-E96F07D50063}"/>
              </a:ext>
            </a:extLst>
          </p:cNvPr>
          <p:cNvPicPr>
            <a:picLocks noChangeAspect="1"/>
          </p:cNvPicPr>
          <p:nvPr/>
        </p:nvPicPr>
        <p:blipFill>
          <a:blip r:embed="rId3"/>
          <a:stretch>
            <a:fillRect/>
          </a:stretch>
        </p:blipFill>
        <p:spPr>
          <a:xfrm>
            <a:off x="131568" y="0"/>
            <a:ext cx="8880863" cy="5143500"/>
          </a:xfrm>
          <a:prstGeom prst="rect">
            <a:avLst/>
          </a:prstGeom>
        </p:spPr>
      </p:pic>
    </p:spTree>
    <p:extLst>
      <p:ext uri="{BB962C8B-B14F-4D97-AF65-F5344CB8AC3E}">
        <p14:creationId xmlns:p14="http://schemas.microsoft.com/office/powerpoint/2010/main" val="25436239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7B07096C-E284-544B-AF18-3D2C9989FB63}"/>
              </a:ext>
            </a:extLst>
          </p:cNvPr>
          <p:cNvPicPr>
            <a:picLocks noChangeAspect="1"/>
          </p:cNvPicPr>
          <p:nvPr/>
        </p:nvPicPr>
        <p:blipFill>
          <a:blip r:embed="rId3"/>
          <a:stretch>
            <a:fillRect/>
          </a:stretch>
        </p:blipFill>
        <p:spPr>
          <a:xfrm>
            <a:off x="7143" y="0"/>
            <a:ext cx="9129713" cy="5143500"/>
          </a:xfrm>
          <a:prstGeom prst="rect">
            <a:avLst/>
          </a:prstGeom>
        </p:spPr>
      </p:pic>
    </p:spTree>
    <p:extLst>
      <p:ext uri="{BB962C8B-B14F-4D97-AF65-F5344CB8AC3E}">
        <p14:creationId xmlns:p14="http://schemas.microsoft.com/office/powerpoint/2010/main" val="38081531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200B0B"/>
        </a:solidFill>
        <a:effectLst/>
      </p:bgPr>
    </p:bg>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CB3E316C-8FDE-9B48-8E63-D812E9BB3766}"/>
              </a:ext>
            </a:extLst>
          </p:cNvPr>
          <p:cNvPicPr>
            <a:picLocks noChangeAspect="1"/>
          </p:cNvPicPr>
          <p:nvPr/>
        </p:nvPicPr>
        <p:blipFill>
          <a:blip r:embed="rId3"/>
          <a:stretch>
            <a:fillRect/>
          </a:stretch>
        </p:blipFill>
        <p:spPr>
          <a:xfrm rot="10800000">
            <a:off x="412836" y="0"/>
            <a:ext cx="8318328" cy="5143500"/>
          </a:xfrm>
          <a:prstGeom prst="rect">
            <a:avLst/>
          </a:prstGeom>
        </p:spPr>
      </p:pic>
    </p:spTree>
    <p:extLst>
      <p:ext uri="{BB962C8B-B14F-4D97-AF65-F5344CB8AC3E}">
        <p14:creationId xmlns:p14="http://schemas.microsoft.com/office/powerpoint/2010/main" val="38865475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171D24"/>
        </a:solidFill>
        <a:effectLst/>
      </p:bgPr>
    </p:bg>
    <p:spTree>
      <p:nvGrpSpPr>
        <p:cNvPr id="1" name=""/>
        <p:cNvGrpSpPr/>
        <p:nvPr/>
      </p:nvGrpSpPr>
      <p:grpSpPr>
        <a:xfrm>
          <a:off x="0" y="0"/>
          <a:ext cx="0" cy="0"/>
          <a:chOff x="0" y="0"/>
          <a:chExt cx="0" cy="0"/>
        </a:xfrm>
      </p:grpSpPr>
      <p:pic>
        <p:nvPicPr>
          <p:cNvPr id="8" name="Image 7">
            <a:extLst>
              <a:ext uri="{FF2B5EF4-FFF2-40B4-BE49-F238E27FC236}">
                <a16:creationId xmlns:a16="http://schemas.microsoft.com/office/drawing/2014/main" id="{BBA1B890-0649-C34A-8ED9-F8E273D9B057}"/>
              </a:ext>
            </a:extLst>
          </p:cNvPr>
          <p:cNvPicPr>
            <a:picLocks noChangeAspect="1"/>
          </p:cNvPicPr>
          <p:nvPr/>
        </p:nvPicPr>
        <p:blipFill>
          <a:blip r:embed="rId3"/>
          <a:stretch>
            <a:fillRect/>
          </a:stretch>
        </p:blipFill>
        <p:spPr>
          <a:xfrm>
            <a:off x="62630" y="0"/>
            <a:ext cx="9018740" cy="5143500"/>
          </a:xfrm>
          <a:prstGeom prst="rect">
            <a:avLst/>
          </a:prstGeom>
        </p:spPr>
      </p:pic>
    </p:spTree>
    <p:extLst>
      <p:ext uri="{BB962C8B-B14F-4D97-AF65-F5344CB8AC3E}">
        <p14:creationId xmlns:p14="http://schemas.microsoft.com/office/powerpoint/2010/main" val="464087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171D24"/>
        </a:solidFill>
        <a:effectLst/>
      </p:bgPr>
    </p:bg>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2141BFB7-CF0A-AF48-9302-EC1DE2238636}"/>
              </a:ext>
            </a:extLst>
          </p:cNvPr>
          <p:cNvPicPr>
            <a:picLocks noChangeAspect="1"/>
          </p:cNvPicPr>
          <p:nvPr/>
        </p:nvPicPr>
        <p:blipFill>
          <a:blip r:embed="rId3"/>
          <a:stretch>
            <a:fillRect/>
          </a:stretch>
        </p:blipFill>
        <p:spPr>
          <a:xfrm>
            <a:off x="2306650" y="0"/>
            <a:ext cx="4530700" cy="5143500"/>
          </a:xfrm>
          <a:prstGeom prst="rect">
            <a:avLst/>
          </a:prstGeom>
        </p:spPr>
      </p:pic>
    </p:spTree>
    <p:extLst>
      <p:ext uri="{BB962C8B-B14F-4D97-AF65-F5344CB8AC3E}">
        <p14:creationId xmlns:p14="http://schemas.microsoft.com/office/powerpoint/2010/main" val="27970634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D24F696F-9134-7D44-97F2-B85F8F58B902}"/>
              </a:ext>
            </a:extLst>
          </p:cNvPr>
          <p:cNvPicPr>
            <a:picLocks noChangeAspect="1"/>
          </p:cNvPicPr>
          <p:nvPr/>
        </p:nvPicPr>
        <p:blipFill>
          <a:blip r:embed="rId3"/>
          <a:stretch>
            <a:fillRect/>
          </a:stretch>
        </p:blipFill>
        <p:spPr>
          <a:xfrm>
            <a:off x="1000124" y="8930"/>
            <a:ext cx="7143751" cy="5134570"/>
          </a:xfrm>
          <a:prstGeom prst="rect">
            <a:avLst/>
          </a:prstGeom>
        </p:spPr>
      </p:pic>
    </p:spTree>
    <p:extLst>
      <p:ext uri="{BB962C8B-B14F-4D97-AF65-F5344CB8AC3E}">
        <p14:creationId xmlns:p14="http://schemas.microsoft.com/office/powerpoint/2010/main" val="15188222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B27804D3-09CB-B443-9A16-DB889C476D70}"/>
              </a:ext>
            </a:extLst>
          </p:cNvPr>
          <p:cNvPicPr>
            <a:picLocks noChangeAspect="1"/>
          </p:cNvPicPr>
          <p:nvPr/>
        </p:nvPicPr>
        <p:blipFill>
          <a:blip r:embed="rId3"/>
          <a:stretch>
            <a:fillRect/>
          </a:stretch>
        </p:blipFill>
        <p:spPr>
          <a:xfrm>
            <a:off x="0" y="0"/>
            <a:ext cx="9144000" cy="5143500"/>
          </a:xfrm>
          <a:prstGeom prst="rect">
            <a:avLst/>
          </a:prstGeom>
        </p:spPr>
      </p:pic>
    </p:spTree>
    <p:extLst>
      <p:ext uri="{BB962C8B-B14F-4D97-AF65-F5344CB8AC3E}">
        <p14:creationId xmlns:p14="http://schemas.microsoft.com/office/powerpoint/2010/main" val="27587289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58E6D9E9-B3E7-954A-ABB5-85E43E0FE4B0}"/>
              </a:ext>
            </a:extLst>
          </p:cNvPr>
          <p:cNvPicPr>
            <a:picLocks noChangeAspect="1"/>
          </p:cNvPicPr>
          <p:nvPr/>
        </p:nvPicPr>
        <p:blipFill>
          <a:blip r:embed="rId3"/>
          <a:stretch>
            <a:fillRect/>
          </a:stretch>
        </p:blipFill>
        <p:spPr>
          <a:xfrm>
            <a:off x="0" y="0"/>
            <a:ext cx="9144000" cy="3325091"/>
          </a:xfrm>
          <a:prstGeom prst="rect">
            <a:avLst/>
          </a:prstGeom>
        </p:spPr>
      </p:pic>
      <p:pic>
        <p:nvPicPr>
          <p:cNvPr id="8" name="Image 7">
            <a:extLst>
              <a:ext uri="{FF2B5EF4-FFF2-40B4-BE49-F238E27FC236}">
                <a16:creationId xmlns:a16="http://schemas.microsoft.com/office/drawing/2014/main" id="{A80AF672-F6DF-6F43-8512-82CC62B63093}"/>
              </a:ext>
            </a:extLst>
          </p:cNvPr>
          <p:cNvPicPr>
            <a:picLocks noChangeAspect="1"/>
          </p:cNvPicPr>
          <p:nvPr/>
        </p:nvPicPr>
        <p:blipFill>
          <a:blip r:embed="rId4"/>
          <a:stretch>
            <a:fillRect/>
          </a:stretch>
        </p:blipFill>
        <p:spPr>
          <a:xfrm>
            <a:off x="2489200" y="2571750"/>
            <a:ext cx="2571750" cy="2571750"/>
          </a:xfrm>
          <a:prstGeom prst="rect">
            <a:avLst/>
          </a:prstGeom>
        </p:spPr>
      </p:pic>
      <p:pic>
        <p:nvPicPr>
          <p:cNvPr id="10" name="Image 9">
            <a:extLst>
              <a:ext uri="{FF2B5EF4-FFF2-40B4-BE49-F238E27FC236}">
                <a16:creationId xmlns:a16="http://schemas.microsoft.com/office/drawing/2014/main" id="{694C7235-5224-2349-9784-8C3AA9827540}"/>
              </a:ext>
            </a:extLst>
          </p:cNvPr>
          <p:cNvPicPr>
            <a:picLocks noChangeAspect="1"/>
          </p:cNvPicPr>
          <p:nvPr/>
        </p:nvPicPr>
        <p:blipFill>
          <a:blip r:embed="rId5"/>
          <a:stretch>
            <a:fillRect/>
          </a:stretch>
        </p:blipFill>
        <p:spPr>
          <a:xfrm>
            <a:off x="5060950" y="2571750"/>
            <a:ext cx="2571750" cy="2571750"/>
          </a:xfrm>
          <a:prstGeom prst="rect">
            <a:avLst/>
          </a:prstGeom>
        </p:spPr>
      </p:pic>
    </p:spTree>
    <p:extLst>
      <p:ext uri="{BB962C8B-B14F-4D97-AF65-F5344CB8AC3E}">
        <p14:creationId xmlns:p14="http://schemas.microsoft.com/office/powerpoint/2010/main" val="8863173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5E62F687-4A49-0F4F-9494-5F10BDE64F4C}"/>
              </a:ext>
            </a:extLst>
          </p:cNvPr>
          <p:cNvPicPr>
            <a:picLocks noChangeAspect="1"/>
          </p:cNvPicPr>
          <p:nvPr/>
        </p:nvPicPr>
        <p:blipFill>
          <a:blip r:embed="rId3"/>
          <a:stretch>
            <a:fillRect/>
          </a:stretch>
        </p:blipFill>
        <p:spPr>
          <a:xfrm>
            <a:off x="-650749" y="249152"/>
            <a:ext cx="10597897" cy="4894348"/>
          </a:xfrm>
          <a:prstGeom prst="rect">
            <a:avLst/>
          </a:prstGeom>
        </p:spPr>
      </p:pic>
    </p:spTree>
    <p:extLst>
      <p:ext uri="{BB962C8B-B14F-4D97-AF65-F5344CB8AC3E}">
        <p14:creationId xmlns:p14="http://schemas.microsoft.com/office/powerpoint/2010/main" val="38453285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F155413E-551F-BC4D-BC3B-D3808CD23B92}"/>
              </a:ext>
            </a:extLst>
          </p:cNvPr>
          <p:cNvPicPr>
            <a:picLocks noChangeAspect="1"/>
          </p:cNvPicPr>
          <p:nvPr/>
        </p:nvPicPr>
        <p:blipFill>
          <a:blip r:embed="rId3"/>
          <a:stretch>
            <a:fillRect/>
          </a:stretch>
        </p:blipFill>
        <p:spPr>
          <a:xfrm>
            <a:off x="0" y="264632"/>
            <a:ext cx="9144000" cy="4614236"/>
          </a:xfrm>
          <a:prstGeom prst="rect">
            <a:avLst/>
          </a:prstGeom>
        </p:spPr>
      </p:pic>
    </p:spTree>
    <p:extLst>
      <p:ext uri="{BB962C8B-B14F-4D97-AF65-F5344CB8AC3E}">
        <p14:creationId xmlns:p14="http://schemas.microsoft.com/office/powerpoint/2010/main" val="41043954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716F6E"/>
        </a:solidFill>
        <a:effectLst/>
      </p:bgPr>
    </p:bg>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D8EB0E9B-9D81-6747-B231-7CBB3AB2BD2A}"/>
              </a:ext>
            </a:extLst>
          </p:cNvPr>
          <p:cNvPicPr>
            <a:picLocks noChangeAspect="1"/>
          </p:cNvPicPr>
          <p:nvPr/>
        </p:nvPicPr>
        <p:blipFill>
          <a:blip r:embed="rId3"/>
          <a:stretch>
            <a:fillRect/>
          </a:stretch>
        </p:blipFill>
        <p:spPr>
          <a:xfrm>
            <a:off x="1828800" y="12110"/>
            <a:ext cx="5486400" cy="5119280"/>
          </a:xfrm>
          <a:prstGeom prst="rect">
            <a:avLst/>
          </a:prstGeom>
        </p:spPr>
      </p:pic>
    </p:spTree>
    <p:extLst>
      <p:ext uri="{BB962C8B-B14F-4D97-AF65-F5344CB8AC3E}">
        <p14:creationId xmlns:p14="http://schemas.microsoft.com/office/powerpoint/2010/main" val="21090279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a:extLst>
              <a:ext uri="{FF2B5EF4-FFF2-40B4-BE49-F238E27FC236}">
                <a16:creationId xmlns:a16="http://schemas.microsoft.com/office/drawing/2014/main" id="{DD870B24-14BF-CF4E-8797-1CF6D42FEBD9}"/>
              </a:ext>
            </a:extLst>
          </p:cNvPr>
          <p:cNvPicPr>
            <a:picLocks noChangeAspect="1"/>
          </p:cNvPicPr>
          <p:nvPr/>
        </p:nvPicPr>
        <p:blipFill>
          <a:blip r:embed="rId3"/>
          <a:stretch>
            <a:fillRect/>
          </a:stretch>
        </p:blipFill>
        <p:spPr>
          <a:xfrm>
            <a:off x="0" y="0"/>
            <a:ext cx="9144000" cy="5143500"/>
          </a:xfrm>
          <a:prstGeom prst="rect">
            <a:avLst/>
          </a:prstGeom>
        </p:spPr>
      </p:pic>
    </p:spTree>
    <p:extLst>
      <p:ext uri="{BB962C8B-B14F-4D97-AF65-F5344CB8AC3E}">
        <p14:creationId xmlns:p14="http://schemas.microsoft.com/office/powerpoint/2010/main" val="2302503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423942A7-FA1F-ED48-BC22-523638F1DCA2}"/>
              </a:ext>
            </a:extLst>
          </p:cNvPr>
          <p:cNvPicPr>
            <a:picLocks noChangeAspect="1"/>
          </p:cNvPicPr>
          <p:nvPr/>
        </p:nvPicPr>
        <p:blipFill>
          <a:blip r:embed="rId3"/>
          <a:stretch>
            <a:fillRect/>
          </a:stretch>
        </p:blipFill>
        <p:spPr>
          <a:xfrm>
            <a:off x="891948" y="0"/>
            <a:ext cx="7360104" cy="5152072"/>
          </a:xfrm>
          <a:prstGeom prst="rect">
            <a:avLst/>
          </a:prstGeom>
        </p:spPr>
      </p:pic>
      <p:sp>
        <p:nvSpPr>
          <p:cNvPr id="5" name="Rectangle 4">
            <a:extLst>
              <a:ext uri="{FF2B5EF4-FFF2-40B4-BE49-F238E27FC236}">
                <a16:creationId xmlns:a16="http://schemas.microsoft.com/office/drawing/2014/main" id="{B8A475F0-3607-624D-9D9A-14316A3CBA7F}"/>
              </a:ext>
            </a:extLst>
          </p:cNvPr>
          <p:cNvSpPr/>
          <p:nvPr/>
        </p:nvSpPr>
        <p:spPr>
          <a:xfrm>
            <a:off x="5905498" y="1045028"/>
            <a:ext cx="868525" cy="877077"/>
          </a:xfrm>
          <a:prstGeom prst="rect">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155959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171D24"/>
        </a:solidFill>
        <a:effectLst/>
      </p:bgPr>
    </p:bg>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A8B3AEB3-BD67-CA4C-BD19-3337549FB882}"/>
              </a:ext>
            </a:extLst>
          </p:cNvPr>
          <p:cNvPicPr>
            <a:picLocks noChangeAspect="1"/>
          </p:cNvPicPr>
          <p:nvPr/>
        </p:nvPicPr>
        <p:blipFill>
          <a:blip r:embed="rId3"/>
          <a:stretch>
            <a:fillRect/>
          </a:stretch>
        </p:blipFill>
        <p:spPr>
          <a:xfrm>
            <a:off x="2986039" y="0"/>
            <a:ext cx="3171922" cy="5143500"/>
          </a:xfrm>
          <a:prstGeom prst="rect">
            <a:avLst/>
          </a:prstGeom>
        </p:spPr>
      </p:pic>
    </p:spTree>
    <p:extLst>
      <p:ext uri="{BB962C8B-B14F-4D97-AF65-F5344CB8AC3E}">
        <p14:creationId xmlns:p14="http://schemas.microsoft.com/office/powerpoint/2010/main" val="12368869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171D24"/>
        </a:solidFill>
        <a:effectLst/>
      </p:bgPr>
    </p:bg>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DC3B33DF-B6FC-8A4D-AE0C-90BD3E67E267}"/>
              </a:ext>
            </a:extLst>
          </p:cNvPr>
          <p:cNvPicPr>
            <a:picLocks noChangeAspect="1"/>
          </p:cNvPicPr>
          <p:nvPr/>
        </p:nvPicPr>
        <p:blipFill>
          <a:blip r:embed="rId3"/>
          <a:stretch>
            <a:fillRect/>
          </a:stretch>
        </p:blipFill>
        <p:spPr>
          <a:xfrm>
            <a:off x="2658793" y="0"/>
            <a:ext cx="3826414" cy="5143500"/>
          </a:xfrm>
          <a:prstGeom prst="rect">
            <a:avLst/>
          </a:prstGeom>
        </p:spPr>
      </p:pic>
    </p:spTree>
    <p:extLst>
      <p:ext uri="{BB962C8B-B14F-4D97-AF65-F5344CB8AC3E}">
        <p14:creationId xmlns:p14="http://schemas.microsoft.com/office/powerpoint/2010/main" val="16044595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60CCE864-9698-5B42-884C-CF0CFA2E732B}"/>
              </a:ext>
            </a:extLst>
          </p:cNvPr>
          <p:cNvPicPr>
            <a:picLocks noChangeAspect="1"/>
          </p:cNvPicPr>
          <p:nvPr/>
        </p:nvPicPr>
        <p:blipFill>
          <a:blip r:embed="rId3"/>
          <a:stretch>
            <a:fillRect/>
          </a:stretch>
        </p:blipFill>
        <p:spPr>
          <a:xfrm>
            <a:off x="8805" y="0"/>
            <a:ext cx="9126389" cy="5143500"/>
          </a:xfrm>
          <a:prstGeom prst="rect">
            <a:avLst/>
          </a:prstGeom>
        </p:spPr>
      </p:pic>
    </p:spTree>
    <p:extLst>
      <p:ext uri="{BB962C8B-B14F-4D97-AF65-F5344CB8AC3E}">
        <p14:creationId xmlns:p14="http://schemas.microsoft.com/office/powerpoint/2010/main" val="1587466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9D3F567E-4149-574C-AA25-6E898B124EB2}"/>
              </a:ext>
            </a:extLst>
          </p:cNvPr>
          <p:cNvPicPr>
            <a:picLocks noChangeAspect="1"/>
          </p:cNvPicPr>
          <p:nvPr/>
        </p:nvPicPr>
        <p:blipFill>
          <a:blip r:embed="rId3"/>
          <a:stretch>
            <a:fillRect/>
          </a:stretch>
        </p:blipFill>
        <p:spPr>
          <a:xfrm>
            <a:off x="0" y="2286"/>
            <a:ext cx="9144000" cy="5138928"/>
          </a:xfrm>
          <a:prstGeom prst="rect">
            <a:avLst/>
          </a:prstGeom>
        </p:spPr>
      </p:pic>
      <p:sp>
        <p:nvSpPr>
          <p:cNvPr id="4" name="Bouton d'action : Retour 3">
            <a:hlinkClick r:id="rId4" action="ppaction://hlinksldjump" highlightClick="1"/>
            <a:extLst>
              <a:ext uri="{FF2B5EF4-FFF2-40B4-BE49-F238E27FC236}">
                <a16:creationId xmlns:a16="http://schemas.microsoft.com/office/drawing/2014/main" id="{30802CA4-D78F-914E-A460-31680CBEDFE3}"/>
              </a:ext>
            </a:extLst>
          </p:cNvPr>
          <p:cNvSpPr/>
          <p:nvPr/>
        </p:nvSpPr>
        <p:spPr>
          <a:xfrm>
            <a:off x="8586140" y="4607724"/>
            <a:ext cx="408214" cy="408214"/>
          </a:xfrm>
          <a:prstGeom prst="actionButtonReturn">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28193609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DD10788A-0FFA-CE46-B804-8C37742ED9F8}"/>
              </a:ext>
            </a:extLst>
          </p:cNvPr>
          <p:cNvPicPr>
            <a:picLocks noChangeAspect="1"/>
          </p:cNvPicPr>
          <p:nvPr/>
        </p:nvPicPr>
        <p:blipFill>
          <a:blip r:embed="rId3"/>
          <a:stretch>
            <a:fillRect/>
          </a:stretch>
        </p:blipFill>
        <p:spPr>
          <a:xfrm>
            <a:off x="1338979" y="0"/>
            <a:ext cx="9797142" cy="5143500"/>
          </a:xfrm>
          <a:prstGeom prst="rect">
            <a:avLst/>
          </a:prstGeom>
        </p:spPr>
      </p:pic>
      <p:pic>
        <p:nvPicPr>
          <p:cNvPr id="8" name="Image 7">
            <a:extLst>
              <a:ext uri="{FF2B5EF4-FFF2-40B4-BE49-F238E27FC236}">
                <a16:creationId xmlns:a16="http://schemas.microsoft.com/office/drawing/2014/main" id="{F5BD9790-6449-274B-8957-8138D0C59756}"/>
              </a:ext>
            </a:extLst>
          </p:cNvPr>
          <p:cNvPicPr>
            <a:picLocks noChangeAspect="1"/>
          </p:cNvPicPr>
          <p:nvPr/>
        </p:nvPicPr>
        <p:blipFill>
          <a:blip r:embed="rId4"/>
          <a:stretch>
            <a:fillRect/>
          </a:stretch>
        </p:blipFill>
        <p:spPr>
          <a:xfrm rot="1044702" flipH="1">
            <a:off x="312901" y="496204"/>
            <a:ext cx="3914993" cy="3908631"/>
          </a:xfrm>
          <a:prstGeom prst="rect">
            <a:avLst/>
          </a:prstGeom>
        </p:spPr>
      </p:pic>
    </p:spTree>
    <p:extLst>
      <p:ext uri="{BB962C8B-B14F-4D97-AF65-F5344CB8AC3E}">
        <p14:creationId xmlns:p14="http://schemas.microsoft.com/office/powerpoint/2010/main" val="24675454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 name="Image 11">
            <a:extLst>
              <a:ext uri="{FF2B5EF4-FFF2-40B4-BE49-F238E27FC236}">
                <a16:creationId xmlns:a16="http://schemas.microsoft.com/office/drawing/2014/main" id="{10495920-7F78-AF43-B750-1C891D9EFFA9}"/>
              </a:ext>
            </a:extLst>
          </p:cNvPr>
          <p:cNvPicPr>
            <a:picLocks noChangeAspect="1"/>
          </p:cNvPicPr>
          <p:nvPr/>
        </p:nvPicPr>
        <p:blipFill>
          <a:blip r:embed="rId3"/>
          <a:stretch>
            <a:fillRect/>
          </a:stretch>
        </p:blipFill>
        <p:spPr>
          <a:xfrm>
            <a:off x="-1285925" y="-176169"/>
            <a:ext cx="6303945" cy="6384570"/>
          </a:xfrm>
          <a:prstGeom prst="rect">
            <a:avLst/>
          </a:prstGeom>
        </p:spPr>
      </p:pic>
      <p:pic>
        <p:nvPicPr>
          <p:cNvPr id="13" name="Image 12">
            <a:extLst>
              <a:ext uri="{FF2B5EF4-FFF2-40B4-BE49-F238E27FC236}">
                <a16:creationId xmlns:a16="http://schemas.microsoft.com/office/drawing/2014/main" id="{1842E466-552E-7849-97C0-FC618217D3EC}"/>
              </a:ext>
            </a:extLst>
          </p:cNvPr>
          <p:cNvPicPr>
            <a:picLocks noChangeAspect="1"/>
          </p:cNvPicPr>
          <p:nvPr/>
        </p:nvPicPr>
        <p:blipFill>
          <a:blip r:embed="rId4"/>
          <a:stretch>
            <a:fillRect/>
          </a:stretch>
        </p:blipFill>
        <p:spPr>
          <a:xfrm rot="5400000">
            <a:off x="4031087" y="30590"/>
            <a:ext cx="5143501" cy="5082324"/>
          </a:xfrm>
          <a:prstGeom prst="rect">
            <a:avLst/>
          </a:prstGeom>
        </p:spPr>
      </p:pic>
    </p:spTree>
    <p:extLst>
      <p:ext uri="{BB962C8B-B14F-4D97-AF65-F5344CB8AC3E}">
        <p14:creationId xmlns:p14="http://schemas.microsoft.com/office/powerpoint/2010/main" val="10823858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AB9276E3-2B76-FB41-8101-5DFA61AC55BB}"/>
              </a:ext>
            </a:extLst>
          </p:cNvPr>
          <p:cNvPicPr>
            <a:picLocks noChangeAspect="1"/>
          </p:cNvPicPr>
          <p:nvPr/>
        </p:nvPicPr>
        <p:blipFill>
          <a:blip r:embed="rId3"/>
          <a:stretch>
            <a:fillRect/>
          </a:stretch>
        </p:blipFill>
        <p:spPr>
          <a:xfrm>
            <a:off x="-2" y="-237743"/>
            <a:ext cx="9144000" cy="6373993"/>
          </a:xfrm>
          <a:prstGeom prst="rect">
            <a:avLst/>
          </a:prstGeom>
        </p:spPr>
      </p:pic>
      <p:pic>
        <p:nvPicPr>
          <p:cNvPr id="6" name="Image 5">
            <a:extLst>
              <a:ext uri="{FF2B5EF4-FFF2-40B4-BE49-F238E27FC236}">
                <a16:creationId xmlns:a16="http://schemas.microsoft.com/office/drawing/2014/main" id="{64682F92-FE0C-AD4C-B35A-21F83D51A8B5}"/>
              </a:ext>
            </a:extLst>
          </p:cNvPr>
          <p:cNvPicPr>
            <a:picLocks noChangeAspect="1"/>
          </p:cNvPicPr>
          <p:nvPr/>
        </p:nvPicPr>
        <p:blipFill>
          <a:blip r:embed="rId4"/>
          <a:stretch>
            <a:fillRect/>
          </a:stretch>
        </p:blipFill>
        <p:spPr>
          <a:xfrm>
            <a:off x="0" y="3129095"/>
            <a:ext cx="3021610" cy="2014406"/>
          </a:xfrm>
          <a:prstGeom prst="rect">
            <a:avLst/>
          </a:prstGeom>
        </p:spPr>
      </p:pic>
      <p:pic>
        <p:nvPicPr>
          <p:cNvPr id="7" name="Image 6">
            <a:extLst>
              <a:ext uri="{FF2B5EF4-FFF2-40B4-BE49-F238E27FC236}">
                <a16:creationId xmlns:a16="http://schemas.microsoft.com/office/drawing/2014/main" id="{6454087F-B966-0844-8F42-38CCF2F6E965}"/>
              </a:ext>
            </a:extLst>
          </p:cNvPr>
          <p:cNvPicPr>
            <a:picLocks noChangeAspect="1"/>
          </p:cNvPicPr>
          <p:nvPr/>
        </p:nvPicPr>
        <p:blipFill>
          <a:blip r:embed="rId5"/>
          <a:stretch>
            <a:fillRect/>
          </a:stretch>
        </p:blipFill>
        <p:spPr>
          <a:xfrm>
            <a:off x="-1" y="0"/>
            <a:ext cx="1764461" cy="3129095"/>
          </a:xfrm>
          <a:prstGeom prst="rect">
            <a:avLst/>
          </a:prstGeom>
        </p:spPr>
      </p:pic>
    </p:spTree>
    <p:extLst>
      <p:ext uri="{BB962C8B-B14F-4D97-AF65-F5344CB8AC3E}">
        <p14:creationId xmlns:p14="http://schemas.microsoft.com/office/powerpoint/2010/main" val="21957588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14373198-A6E4-BC46-A571-5A37D737E466}"/>
              </a:ext>
            </a:extLst>
          </p:cNvPr>
          <p:cNvPicPr>
            <a:picLocks noChangeAspect="1"/>
          </p:cNvPicPr>
          <p:nvPr/>
        </p:nvPicPr>
        <p:blipFill>
          <a:blip r:embed="rId3"/>
          <a:stretch>
            <a:fillRect/>
          </a:stretch>
        </p:blipFill>
        <p:spPr>
          <a:xfrm>
            <a:off x="-571221" y="0"/>
            <a:ext cx="8964673" cy="5143500"/>
          </a:xfrm>
          <a:prstGeom prst="rect">
            <a:avLst/>
          </a:prstGeom>
        </p:spPr>
      </p:pic>
      <p:pic>
        <p:nvPicPr>
          <p:cNvPr id="18" name="Image 17">
            <a:extLst>
              <a:ext uri="{FF2B5EF4-FFF2-40B4-BE49-F238E27FC236}">
                <a16:creationId xmlns:a16="http://schemas.microsoft.com/office/drawing/2014/main" id="{C9C84F70-2CF7-8D48-98AE-ED03258C3091}"/>
              </a:ext>
            </a:extLst>
          </p:cNvPr>
          <p:cNvPicPr>
            <a:picLocks noChangeAspect="1"/>
          </p:cNvPicPr>
          <p:nvPr/>
        </p:nvPicPr>
        <p:blipFill>
          <a:blip r:embed="rId4"/>
          <a:stretch>
            <a:fillRect/>
          </a:stretch>
        </p:blipFill>
        <p:spPr>
          <a:xfrm>
            <a:off x="6572250" y="2352509"/>
            <a:ext cx="2571750" cy="2809279"/>
          </a:xfrm>
          <a:prstGeom prst="rect">
            <a:avLst/>
          </a:prstGeom>
        </p:spPr>
      </p:pic>
      <p:pic>
        <p:nvPicPr>
          <p:cNvPr id="19" name="Image 18">
            <a:extLst>
              <a:ext uri="{FF2B5EF4-FFF2-40B4-BE49-F238E27FC236}">
                <a16:creationId xmlns:a16="http://schemas.microsoft.com/office/drawing/2014/main" id="{F0E21960-9BBE-784F-B837-C58132DD6A5A}"/>
              </a:ext>
            </a:extLst>
          </p:cNvPr>
          <p:cNvPicPr>
            <a:picLocks noChangeAspect="1"/>
          </p:cNvPicPr>
          <p:nvPr/>
        </p:nvPicPr>
        <p:blipFill>
          <a:blip r:embed="rId5"/>
          <a:stretch>
            <a:fillRect/>
          </a:stretch>
        </p:blipFill>
        <p:spPr>
          <a:xfrm>
            <a:off x="6572250" y="-25167"/>
            <a:ext cx="2571750" cy="2571750"/>
          </a:xfrm>
          <a:prstGeom prst="rect">
            <a:avLst/>
          </a:prstGeom>
        </p:spPr>
      </p:pic>
    </p:spTree>
    <p:extLst>
      <p:ext uri="{BB962C8B-B14F-4D97-AF65-F5344CB8AC3E}">
        <p14:creationId xmlns:p14="http://schemas.microsoft.com/office/powerpoint/2010/main" val="27354731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8" name="Image 7">
            <a:extLst>
              <a:ext uri="{FF2B5EF4-FFF2-40B4-BE49-F238E27FC236}">
                <a16:creationId xmlns:a16="http://schemas.microsoft.com/office/drawing/2014/main" id="{7B4BA253-E2D0-9940-9A7D-FB6DC062C688}"/>
              </a:ext>
            </a:extLst>
          </p:cNvPr>
          <p:cNvPicPr>
            <a:picLocks noChangeAspect="1"/>
          </p:cNvPicPr>
          <p:nvPr/>
        </p:nvPicPr>
        <p:blipFill>
          <a:blip r:embed="rId3"/>
          <a:stretch>
            <a:fillRect/>
          </a:stretch>
        </p:blipFill>
        <p:spPr>
          <a:xfrm>
            <a:off x="1503086" y="1"/>
            <a:ext cx="6137827" cy="5143499"/>
          </a:xfrm>
          <a:prstGeom prst="rect">
            <a:avLst/>
          </a:prstGeom>
        </p:spPr>
      </p:pic>
    </p:spTree>
    <p:extLst>
      <p:ext uri="{BB962C8B-B14F-4D97-AF65-F5344CB8AC3E}">
        <p14:creationId xmlns:p14="http://schemas.microsoft.com/office/powerpoint/2010/main" val="2885886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E2F"/>
        </a:solidFill>
        <a:effectLst/>
      </p:bgPr>
    </p:bg>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AB4F08A2-F8CC-994F-A0E1-2FE029D636EA}"/>
              </a:ext>
            </a:extLst>
          </p:cNvPr>
          <p:cNvPicPr>
            <a:picLocks noChangeAspect="1"/>
          </p:cNvPicPr>
          <p:nvPr/>
        </p:nvPicPr>
        <p:blipFill>
          <a:blip r:embed="rId3"/>
          <a:stretch>
            <a:fillRect/>
          </a:stretch>
        </p:blipFill>
        <p:spPr>
          <a:xfrm>
            <a:off x="6364187" y="0"/>
            <a:ext cx="1664266" cy="5143500"/>
          </a:xfrm>
          <a:prstGeom prst="rect">
            <a:avLst/>
          </a:prstGeom>
        </p:spPr>
      </p:pic>
      <p:pic>
        <p:nvPicPr>
          <p:cNvPr id="8" name="Image 7">
            <a:extLst>
              <a:ext uri="{FF2B5EF4-FFF2-40B4-BE49-F238E27FC236}">
                <a16:creationId xmlns:a16="http://schemas.microsoft.com/office/drawing/2014/main" id="{20940533-1675-6743-8E67-048D07638A4E}"/>
              </a:ext>
            </a:extLst>
          </p:cNvPr>
          <p:cNvPicPr>
            <a:picLocks noChangeAspect="1"/>
          </p:cNvPicPr>
          <p:nvPr/>
        </p:nvPicPr>
        <p:blipFill>
          <a:blip r:embed="rId4"/>
          <a:stretch>
            <a:fillRect/>
          </a:stretch>
        </p:blipFill>
        <p:spPr>
          <a:xfrm>
            <a:off x="1115547" y="0"/>
            <a:ext cx="5212482" cy="5173388"/>
          </a:xfrm>
          <a:prstGeom prst="rect">
            <a:avLst/>
          </a:prstGeom>
        </p:spPr>
      </p:pic>
    </p:spTree>
    <p:extLst>
      <p:ext uri="{BB962C8B-B14F-4D97-AF65-F5344CB8AC3E}">
        <p14:creationId xmlns:p14="http://schemas.microsoft.com/office/powerpoint/2010/main" val="111744622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8A847CF1-A14D-0A49-BABC-A8D0662B773A}"/>
              </a:ext>
            </a:extLst>
          </p:cNvPr>
          <p:cNvPicPr>
            <a:picLocks noChangeAspect="1"/>
          </p:cNvPicPr>
          <p:nvPr/>
        </p:nvPicPr>
        <p:blipFill>
          <a:blip r:embed="rId3"/>
          <a:stretch>
            <a:fillRect/>
          </a:stretch>
        </p:blipFill>
        <p:spPr>
          <a:xfrm>
            <a:off x="567030" y="2278380"/>
            <a:ext cx="3699201" cy="2865120"/>
          </a:xfrm>
          <a:prstGeom prst="rect">
            <a:avLst/>
          </a:prstGeom>
        </p:spPr>
      </p:pic>
      <p:pic>
        <p:nvPicPr>
          <p:cNvPr id="15" name="Image 14">
            <a:extLst>
              <a:ext uri="{FF2B5EF4-FFF2-40B4-BE49-F238E27FC236}">
                <a16:creationId xmlns:a16="http://schemas.microsoft.com/office/drawing/2014/main" id="{905B98BB-713F-8540-92B3-982874A12DF2}"/>
              </a:ext>
            </a:extLst>
          </p:cNvPr>
          <p:cNvPicPr>
            <a:picLocks noChangeAspect="1"/>
          </p:cNvPicPr>
          <p:nvPr/>
        </p:nvPicPr>
        <p:blipFill>
          <a:blip r:embed="rId4"/>
          <a:stretch>
            <a:fillRect/>
          </a:stretch>
        </p:blipFill>
        <p:spPr>
          <a:xfrm>
            <a:off x="4877771" y="37750"/>
            <a:ext cx="4004969" cy="5105750"/>
          </a:xfrm>
          <a:prstGeom prst="rect">
            <a:avLst/>
          </a:prstGeom>
        </p:spPr>
      </p:pic>
      <p:pic>
        <p:nvPicPr>
          <p:cNvPr id="16" name="Image 15">
            <a:extLst>
              <a:ext uri="{FF2B5EF4-FFF2-40B4-BE49-F238E27FC236}">
                <a16:creationId xmlns:a16="http://schemas.microsoft.com/office/drawing/2014/main" id="{0466B41C-2D8F-F248-9125-FE924A1A8814}"/>
              </a:ext>
            </a:extLst>
          </p:cNvPr>
          <p:cNvPicPr>
            <a:picLocks noChangeAspect="1"/>
          </p:cNvPicPr>
          <p:nvPr/>
        </p:nvPicPr>
        <p:blipFill>
          <a:blip r:embed="rId5"/>
          <a:stretch>
            <a:fillRect/>
          </a:stretch>
        </p:blipFill>
        <p:spPr>
          <a:xfrm>
            <a:off x="0" y="0"/>
            <a:ext cx="4572000" cy="2346960"/>
          </a:xfrm>
          <a:prstGeom prst="rect">
            <a:avLst/>
          </a:prstGeom>
        </p:spPr>
      </p:pic>
    </p:spTree>
    <p:extLst>
      <p:ext uri="{BB962C8B-B14F-4D97-AF65-F5344CB8AC3E}">
        <p14:creationId xmlns:p14="http://schemas.microsoft.com/office/powerpoint/2010/main" val="18166617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BCF50158-282D-C446-94C7-F6686E1905B3}"/>
              </a:ext>
            </a:extLst>
          </p:cNvPr>
          <p:cNvPicPr>
            <a:picLocks noChangeAspect="1"/>
          </p:cNvPicPr>
          <p:nvPr/>
        </p:nvPicPr>
        <p:blipFill>
          <a:blip r:embed="rId3"/>
          <a:stretch>
            <a:fillRect/>
          </a:stretch>
        </p:blipFill>
        <p:spPr>
          <a:xfrm>
            <a:off x="0" y="0"/>
            <a:ext cx="5143500" cy="5143500"/>
          </a:xfrm>
          <a:prstGeom prst="rect">
            <a:avLst/>
          </a:prstGeom>
        </p:spPr>
      </p:pic>
      <p:pic>
        <p:nvPicPr>
          <p:cNvPr id="10" name="Image 9">
            <a:extLst>
              <a:ext uri="{FF2B5EF4-FFF2-40B4-BE49-F238E27FC236}">
                <a16:creationId xmlns:a16="http://schemas.microsoft.com/office/drawing/2014/main" id="{E67A94A1-B343-8548-8D05-11F6799D8D73}"/>
              </a:ext>
            </a:extLst>
          </p:cNvPr>
          <p:cNvPicPr>
            <a:picLocks noChangeAspect="1"/>
          </p:cNvPicPr>
          <p:nvPr/>
        </p:nvPicPr>
        <p:blipFill>
          <a:blip r:embed="rId4"/>
          <a:stretch>
            <a:fillRect/>
          </a:stretch>
        </p:blipFill>
        <p:spPr>
          <a:xfrm>
            <a:off x="5143500" y="115933"/>
            <a:ext cx="4000500" cy="3086100"/>
          </a:xfrm>
          <a:prstGeom prst="rect">
            <a:avLst/>
          </a:prstGeom>
        </p:spPr>
      </p:pic>
      <p:pic>
        <p:nvPicPr>
          <p:cNvPr id="15" name="Image 14">
            <a:extLst>
              <a:ext uri="{FF2B5EF4-FFF2-40B4-BE49-F238E27FC236}">
                <a16:creationId xmlns:a16="http://schemas.microsoft.com/office/drawing/2014/main" id="{AFA59616-5183-3346-ACBB-8D0AA488D5A1}"/>
              </a:ext>
            </a:extLst>
          </p:cNvPr>
          <p:cNvPicPr>
            <a:picLocks noChangeAspect="1"/>
          </p:cNvPicPr>
          <p:nvPr/>
        </p:nvPicPr>
        <p:blipFill>
          <a:blip r:embed="rId5"/>
          <a:stretch>
            <a:fillRect/>
          </a:stretch>
        </p:blipFill>
        <p:spPr>
          <a:xfrm>
            <a:off x="5138257" y="3202033"/>
            <a:ext cx="4005743" cy="1825534"/>
          </a:xfrm>
          <a:prstGeom prst="rect">
            <a:avLst/>
          </a:prstGeom>
        </p:spPr>
      </p:pic>
    </p:spTree>
    <p:extLst>
      <p:ext uri="{BB962C8B-B14F-4D97-AF65-F5344CB8AC3E}">
        <p14:creationId xmlns:p14="http://schemas.microsoft.com/office/powerpoint/2010/main" val="12197366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Image 13">
            <a:extLst>
              <a:ext uri="{FF2B5EF4-FFF2-40B4-BE49-F238E27FC236}">
                <a16:creationId xmlns:a16="http://schemas.microsoft.com/office/drawing/2014/main" id="{ED88C678-D6F8-D943-9A59-22425956C057}"/>
              </a:ext>
            </a:extLst>
          </p:cNvPr>
          <p:cNvPicPr>
            <a:picLocks noChangeAspect="1"/>
          </p:cNvPicPr>
          <p:nvPr/>
        </p:nvPicPr>
        <p:blipFill>
          <a:blip r:embed="rId3"/>
          <a:stretch>
            <a:fillRect/>
          </a:stretch>
        </p:blipFill>
        <p:spPr>
          <a:xfrm>
            <a:off x="831569" y="0"/>
            <a:ext cx="2204357" cy="5143500"/>
          </a:xfrm>
          <a:prstGeom prst="rect">
            <a:avLst/>
          </a:prstGeom>
        </p:spPr>
      </p:pic>
      <p:pic>
        <p:nvPicPr>
          <p:cNvPr id="15" name="Image 14">
            <a:extLst>
              <a:ext uri="{FF2B5EF4-FFF2-40B4-BE49-F238E27FC236}">
                <a16:creationId xmlns:a16="http://schemas.microsoft.com/office/drawing/2014/main" id="{C6F65071-22B9-0042-B606-064CAFF319DA}"/>
              </a:ext>
            </a:extLst>
          </p:cNvPr>
          <p:cNvPicPr>
            <a:picLocks noChangeAspect="1"/>
          </p:cNvPicPr>
          <p:nvPr/>
        </p:nvPicPr>
        <p:blipFill>
          <a:blip r:embed="rId4"/>
          <a:stretch>
            <a:fillRect/>
          </a:stretch>
        </p:blipFill>
        <p:spPr>
          <a:xfrm>
            <a:off x="3004130" y="0"/>
            <a:ext cx="5308301" cy="5143500"/>
          </a:xfrm>
          <a:prstGeom prst="rect">
            <a:avLst/>
          </a:prstGeom>
        </p:spPr>
      </p:pic>
    </p:spTree>
    <p:extLst>
      <p:ext uri="{BB962C8B-B14F-4D97-AF65-F5344CB8AC3E}">
        <p14:creationId xmlns:p14="http://schemas.microsoft.com/office/powerpoint/2010/main" val="13632861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Image 10">
            <a:extLst>
              <a:ext uri="{FF2B5EF4-FFF2-40B4-BE49-F238E27FC236}">
                <a16:creationId xmlns:a16="http://schemas.microsoft.com/office/drawing/2014/main" id="{90F1296B-A74D-8440-A209-7282EC484B36}"/>
              </a:ext>
            </a:extLst>
          </p:cNvPr>
          <p:cNvPicPr>
            <a:picLocks noChangeAspect="1"/>
          </p:cNvPicPr>
          <p:nvPr/>
        </p:nvPicPr>
        <p:blipFill>
          <a:blip r:embed="rId3"/>
          <a:stretch>
            <a:fillRect/>
          </a:stretch>
        </p:blipFill>
        <p:spPr>
          <a:xfrm>
            <a:off x="1414732" y="0"/>
            <a:ext cx="6314536" cy="5140032"/>
          </a:xfrm>
          <a:prstGeom prst="rect">
            <a:avLst/>
          </a:prstGeom>
        </p:spPr>
      </p:pic>
    </p:spTree>
    <p:extLst>
      <p:ext uri="{BB962C8B-B14F-4D97-AF65-F5344CB8AC3E}">
        <p14:creationId xmlns:p14="http://schemas.microsoft.com/office/powerpoint/2010/main" val="11729503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7291EA9E-0AA9-1440-A4DF-1B80A1DAAE97}"/>
              </a:ext>
            </a:extLst>
          </p:cNvPr>
          <p:cNvPicPr>
            <a:picLocks noChangeAspect="1"/>
          </p:cNvPicPr>
          <p:nvPr/>
        </p:nvPicPr>
        <p:blipFill>
          <a:blip r:embed="rId3"/>
          <a:stretch>
            <a:fillRect/>
          </a:stretch>
        </p:blipFill>
        <p:spPr>
          <a:xfrm>
            <a:off x="347454" y="0"/>
            <a:ext cx="8449091" cy="5143500"/>
          </a:xfrm>
          <a:prstGeom prst="rect">
            <a:avLst/>
          </a:prstGeom>
        </p:spPr>
      </p:pic>
    </p:spTree>
    <p:extLst>
      <p:ext uri="{BB962C8B-B14F-4D97-AF65-F5344CB8AC3E}">
        <p14:creationId xmlns:p14="http://schemas.microsoft.com/office/powerpoint/2010/main" val="38703742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E67B55AF-1548-A343-A3A9-6BB72DF0B5BF}"/>
              </a:ext>
            </a:extLst>
          </p:cNvPr>
          <p:cNvPicPr>
            <a:picLocks noChangeAspect="1"/>
          </p:cNvPicPr>
          <p:nvPr/>
        </p:nvPicPr>
        <p:blipFill>
          <a:blip r:embed="rId3"/>
          <a:stretch>
            <a:fillRect/>
          </a:stretch>
        </p:blipFill>
        <p:spPr>
          <a:xfrm>
            <a:off x="0" y="-257458"/>
            <a:ext cx="9144000" cy="5658416"/>
          </a:xfrm>
          <a:prstGeom prst="rect">
            <a:avLst/>
          </a:prstGeom>
        </p:spPr>
      </p:pic>
    </p:spTree>
    <p:extLst>
      <p:ext uri="{BB962C8B-B14F-4D97-AF65-F5344CB8AC3E}">
        <p14:creationId xmlns:p14="http://schemas.microsoft.com/office/powerpoint/2010/main" val="1648313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a:extLst>
              <a:ext uri="{FF2B5EF4-FFF2-40B4-BE49-F238E27FC236}">
                <a16:creationId xmlns:a16="http://schemas.microsoft.com/office/drawing/2014/main" id="{8524E60F-1897-D748-B63A-09CC0CFD5924}"/>
              </a:ext>
            </a:extLst>
          </p:cNvPr>
          <p:cNvPicPr>
            <a:picLocks noChangeAspect="1"/>
          </p:cNvPicPr>
          <p:nvPr/>
        </p:nvPicPr>
        <p:blipFill>
          <a:blip r:embed="rId3"/>
          <a:stretch>
            <a:fillRect/>
          </a:stretch>
        </p:blipFill>
        <p:spPr>
          <a:xfrm>
            <a:off x="0" y="0"/>
            <a:ext cx="9168848" cy="5143500"/>
          </a:xfrm>
          <a:prstGeom prst="rect">
            <a:avLst/>
          </a:prstGeom>
        </p:spPr>
      </p:pic>
      <p:pic>
        <p:nvPicPr>
          <p:cNvPr id="10" name="Image 9">
            <a:extLst>
              <a:ext uri="{FF2B5EF4-FFF2-40B4-BE49-F238E27FC236}">
                <a16:creationId xmlns:a16="http://schemas.microsoft.com/office/drawing/2014/main" id="{A3379E3F-38BE-C640-8A06-E7FE468F7564}"/>
              </a:ext>
            </a:extLst>
          </p:cNvPr>
          <p:cNvPicPr>
            <a:picLocks noChangeAspect="1"/>
          </p:cNvPicPr>
          <p:nvPr/>
        </p:nvPicPr>
        <p:blipFill>
          <a:blip r:embed="rId4"/>
          <a:stretch>
            <a:fillRect/>
          </a:stretch>
        </p:blipFill>
        <p:spPr>
          <a:xfrm rot="1044702" flipH="1">
            <a:off x="181683" y="-122"/>
            <a:ext cx="1972814" cy="1969608"/>
          </a:xfrm>
          <a:prstGeom prst="rect">
            <a:avLst/>
          </a:prstGeom>
        </p:spPr>
      </p:pic>
    </p:spTree>
    <p:extLst>
      <p:ext uri="{BB962C8B-B14F-4D97-AF65-F5344CB8AC3E}">
        <p14:creationId xmlns:p14="http://schemas.microsoft.com/office/powerpoint/2010/main" val="39072896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AB7CAA2F-791A-E545-8AA5-D54221517155}"/>
              </a:ext>
            </a:extLst>
          </p:cNvPr>
          <p:cNvPicPr>
            <a:picLocks noChangeAspect="1"/>
          </p:cNvPicPr>
          <p:nvPr/>
        </p:nvPicPr>
        <p:blipFill>
          <a:blip r:embed="rId3"/>
          <a:stretch>
            <a:fillRect/>
          </a:stretch>
        </p:blipFill>
        <p:spPr>
          <a:xfrm>
            <a:off x="0" y="0"/>
            <a:ext cx="6290072" cy="5143500"/>
          </a:xfrm>
          <a:prstGeom prst="rect">
            <a:avLst/>
          </a:prstGeom>
        </p:spPr>
      </p:pic>
      <p:pic>
        <p:nvPicPr>
          <p:cNvPr id="5" name="Image 4">
            <a:extLst>
              <a:ext uri="{FF2B5EF4-FFF2-40B4-BE49-F238E27FC236}">
                <a16:creationId xmlns:a16="http://schemas.microsoft.com/office/drawing/2014/main" id="{A57DA8AC-9D85-E74F-A201-2F34FAA73EC6}"/>
              </a:ext>
            </a:extLst>
          </p:cNvPr>
          <p:cNvPicPr>
            <a:picLocks noChangeAspect="1"/>
          </p:cNvPicPr>
          <p:nvPr/>
        </p:nvPicPr>
        <p:blipFill>
          <a:blip r:embed="rId4"/>
          <a:stretch>
            <a:fillRect/>
          </a:stretch>
        </p:blipFill>
        <p:spPr>
          <a:xfrm>
            <a:off x="5433934" y="0"/>
            <a:ext cx="3710066" cy="5143500"/>
          </a:xfrm>
          <a:prstGeom prst="rect">
            <a:avLst/>
          </a:prstGeom>
        </p:spPr>
      </p:pic>
      <p:sp>
        <p:nvSpPr>
          <p:cNvPr id="6" name="Bouton d'action : Retour 5">
            <a:hlinkClick r:id="rId5" action="ppaction://hlinksldjump" highlightClick="1"/>
            <a:extLst>
              <a:ext uri="{FF2B5EF4-FFF2-40B4-BE49-F238E27FC236}">
                <a16:creationId xmlns:a16="http://schemas.microsoft.com/office/drawing/2014/main" id="{089BE18B-112E-C843-9A86-59EE7E4512B6}"/>
              </a:ext>
            </a:extLst>
          </p:cNvPr>
          <p:cNvSpPr/>
          <p:nvPr/>
        </p:nvSpPr>
        <p:spPr>
          <a:xfrm>
            <a:off x="8586140" y="4607724"/>
            <a:ext cx="408214" cy="408214"/>
          </a:xfrm>
          <a:prstGeom prst="actionButtonReturn">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245009671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B0D27181-02E5-A542-BB44-1249AA2511FC}"/>
              </a:ext>
            </a:extLst>
          </p:cNvPr>
          <p:cNvPicPr>
            <a:picLocks noChangeAspect="1"/>
          </p:cNvPicPr>
          <p:nvPr/>
        </p:nvPicPr>
        <p:blipFill>
          <a:blip r:embed="rId3"/>
          <a:stretch>
            <a:fillRect/>
          </a:stretch>
        </p:blipFill>
        <p:spPr>
          <a:xfrm>
            <a:off x="0" y="-210835"/>
            <a:ext cx="9144000" cy="5565170"/>
          </a:xfrm>
          <a:prstGeom prst="rect">
            <a:avLst/>
          </a:prstGeom>
        </p:spPr>
      </p:pic>
    </p:spTree>
    <p:extLst>
      <p:ext uri="{BB962C8B-B14F-4D97-AF65-F5344CB8AC3E}">
        <p14:creationId xmlns:p14="http://schemas.microsoft.com/office/powerpoint/2010/main" val="403318874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nimation of Cosmic Distance Ladder-2.mp4">
            <a:hlinkClick r:id="" action="ppaction://media"/>
            <a:extLst>
              <a:ext uri="{FF2B5EF4-FFF2-40B4-BE49-F238E27FC236}">
                <a16:creationId xmlns:a16="http://schemas.microsoft.com/office/drawing/2014/main" id="{3291E5EB-FDE2-1649-93A2-24CCB0FEDFE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5143500"/>
          </a:xfrm>
          <a:prstGeom prst="rect">
            <a:avLst/>
          </a:prstGeom>
        </p:spPr>
      </p:pic>
    </p:spTree>
    <p:extLst>
      <p:ext uri="{BB962C8B-B14F-4D97-AF65-F5344CB8AC3E}">
        <p14:creationId xmlns:p14="http://schemas.microsoft.com/office/powerpoint/2010/main" val="1901941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1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A2C2CC1F-8D27-F047-BA4F-8E789945B47B}"/>
              </a:ext>
            </a:extLst>
          </p:cNvPr>
          <p:cNvPicPr>
            <a:picLocks noChangeAspect="1"/>
          </p:cNvPicPr>
          <p:nvPr/>
        </p:nvPicPr>
        <p:blipFill>
          <a:blip r:embed="rId3"/>
          <a:stretch>
            <a:fillRect/>
          </a:stretch>
        </p:blipFill>
        <p:spPr>
          <a:xfrm>
            <a:off x="0" y="0"/>
            <a:ext cx="6707881" cy="5143500"/>
          </a:xfrm>
          <a:prstGeom prst="rect">
            <a:avLst/>
          </a:prstGeom>
        </p:spPr>
      </p:pic>
      <p:pic>
        <p:nvPicPr>
          <p:cNvPr id="5" name="Image 4">
            <a:extLst>
              <a:ext uri="{FF2B5EF4-FFF2-40B4-BE49-F238E27FC236}">
                <a16:creationId xmlns:a16="http://schemas.microsoft.com/office/drawing/2014/main" id="{43920F80-449D-4841-8F76-A82464D892F3}"/>
              </a:ext>
            </a:extLst>
          </p:cNvPr>
          <p:cNvPicPr>
            <a:picLocks noChangeAspect="1"/>
          </p:cNvPicPr>
          <p:nvPr/>
        </p:nvPicPr>
        <p:blipFill>
          <a:blip r:embed="rId4"/>
          <a:stretch>
            <a:fillRect/>
          </a:stretch>
        </p:blipFill>
        <p:spPr>
          <a:xfrm>
            <a:off x="6391509" y="15764"/>
            <a:ext cx="2752491" cy="5143500"/>
          </a:xfrm>
          <a:prstGeom prst="rect">
            <a:avLst/>
          </a:prstGeom>
        </p:spPr>
      </p:pic>
    </p:spTree>
    <p:extLst>
      <p:ext uri="{BB962C8B-B14F-4D97-AF65-F5344CB8AC3E}">
        <p14:creationId xmlns:p14="http://schemas.microsoft.com/office/powerpoint/2010/main" val="406868420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F50B15B3-8A83-D24C-8B5E-A0CAE94BA88C}"/>
              </a:ext>
            </a:extLst>
          </p:cNvPr>
          <p:cNvPicPr>
            <a:picLocks noChangeAspect="1"/>
          </p:cNvPicPr>
          <p:nvPr/>
        </p:nvPicPr>
        <p:blipFill>
          <a:blip r:embed="rId3"/>
          <a:stretch>
            <a:fillRect/>
          </a:stretch>
        </p:blipFill>
        <p:spPr>
          <a:xfrm>
            <a:off x="279136" y="0"/>
            <a:ext cx="8585727" cy="5143500"/>
          </a:xfrm>
          <a:prstGeom prst="rect">
            <a:avLst/>
          </a:prstGeom>
        </p:spPr>
      </p:pic>
    </p:spTree>
    <p:extLst>
      <p:ext uri="{BB962C8B-B14F-4D97-AF65-F5344CB8AC3E}">
        <p14:creationId xmlns:p14="http://schemas.microsoft.com/office/powerpoint/2010/main" val="2961869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9D9A65"/>
        </a:solidFill>
        <a:effectLst/>
      </p:bgPr>
    </p:bg>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AD8630F1-5FCD-1047-BF6A-14AD09EE37E7}"/>
              </a:ext>
            </a:extLst>
          </p:cNvPr>
          <p:cNvPicPr>
            <a:picLocks noChangeAspect="1"/>
          </p:cNvPicPr>
          <p:nvPr/>
        </p:nvPicPr>
        <p:blipFill>
          <a:blip r:embed="rId3"/>
          <a:stretch>
            <a:fillRect/>
          </a:stretch>
        </p:blipFill>
        <p:spPr>
          <a:xfrm>
            <a:off x="2743200" y="1"/>
            <a:ext cx="6400800" cy="3600449"/>
          </a:xfrm>
          <a:prstGeom prst="rect">
            <a:avLst/>
          </a:prstGeom>
        </p:spPr>
      </p:pic>
      <p:pic>
        <p:nvPicPr>
          <p:cNvPr id="3" name="Image 2">
            <a:extLst>
              <a:ext uri="{FF2B5EF4-FFF2-40B4-BE49-F238E27FC236}">
                <a16:creationId xmlns:a16="http://schemas.microsoft.com/office/drawing/2014/main" id="{2C55C1EE-25A7-684E-B32D-7C48D09810F2}"/>
              </a:ext>
            </a:extLst>
          </p:cNvPr>
          <p:cNvPicPr>
            <a:picLocks noChangeAspect="1"/>
          </p:cNvPicPr>
          <p:nvPr/>
        </p:nvPicPr>
        <p:blipFill>
          <a:blip r:embed="rId4"/>
          <a:stretch>
            <a:fillRect/>
          </a:stretch>
        </p:blipFill>
        <p:spPr>
          <a:xfrm>
            <a:off x="0" y="2918565"/>
            <a:ext cx="4254152" cy="2127076"/>
          </a:xfrm>
          <a:prstGeom prst="rect">
            <a:avLst/>
          </a:prstGeom>
        </p:spPr>
      </p:pic>
      <p:pic>
        <p:nvPicPr>
          <p:cNvPr id="6" name="Image 5">
            <a:extLst>
              <a:ext uri="{FF2B5EF4-FFF2-40B4-BE49-F238E27FC236}">
                <a16:creationId xmlns:a16="http://schemas.microsoft.com/office/drawing/2014/main" id="{4F5A71C4-DC03-B74E-A8A2-CA5774A1DC95}"/>
              </a:ext>
            </a:extLst>
          </p:cNvPr>
          <p:cNvPicPr>
            <a:picLocks noChangeAspect="1"/>
          </p:cNvPicPr>
          <p:nvPr/>
        </p:nvPicPr>
        <p:blipFill>
          <a:blip r:embed="rId5"/>
          <a:stretch>
            <a:fillRect/>
          </a:stretch>
        </p:blipFill>
        <p:spPr>
          <a:xfrm>
            <a:off x="375781" y="0"/>
            <a:ext cx="2918565" cy="2918565"/>
          </a:xfrm>
          <a:prstGeom prst="rect">
            <a:avLst/>
          </a:prstGeom>
        </p:spPr>
      </p:pic>
      <p:pic>
        <p:nvPicPr>
          <p:cNvPr id="8" name="Image 7">
            <a:extLst>
              <a:ext uri="{FF2B5EF4-FFF2-40B4-BE49-F238E27FC236}">
                <a16:creationId xmlns:a16="http://schemas.microsoft.com/office/drawing/2014/main" id="{2D103893-0722-F34D-87DB-60C489E781A1}"/>
              </a:ext>
            </a:extLst>
          </p:cNvPr>
          <p:cNvPicPr>
            <a:picLocks noChangeAspect="1"/>
          </p:cNvPicPr>
          <p:nvPr/>
        </p:nvPicPr>
        <p:blipFill>
          <a:blip r:embed="rId6"/>
          <a:stretch>
            <a:fillRect/>
          </a:stretch>
        </p:blipFill>
        <p:spPr>
          <a:xfrm>
            <a:off x="6028151" y="2954577"/>
            <a:ext cx="2740068" cy="2055051"/>
          </a:xfrm>
          <a:prstGeom prst="rect">
            <a:avLst/>
          </a:prstGeom>
        </p:spPr>
      </p:pic>
      <p:pic>
        <p:nvPicPr>
          <p:cNvPr id="10" name="Image 9">
            <a:extLst>
              <a:ext uri="{FF2B5EF4-FFF2-40B4-BE49-F238E27FC236}">
                <a16:creationId xmlns:a16="http://schemas.microsoft.com/office/drawing/2014/main" id="{37EE58E6-DA34-334B-BA3A-B6C92DAE7479}"/>
              </a:ext>
            </a:extLst>
          </p:cNvPr>
          <p:cNvPicPr>
            <a:picLocks noChangeAspect="1"/>
          </p:cNvPicPr>
          <p:nvPr/>
        </p:nvPicPr>
        <p:blipFill>
          <a:blip r:embed="rId7"/>
          <a:stretch>
            <a:fillRect/>
          </a:stretch>
        </p:blipFill>
        <p:spPr>
          <a:xfrm>
            <a:off x="4195600" y="3210577"/>
            <a:ext cx="1794244" cy="1543050"/>
          </a:xfrm>
          <a:prstGeom prst="rect">
            <a:avLst/>
          </a:prstGeom>
        </p:spPr>
      </p:pic>
      <p:pic>
        <p:nvPicPr>
          <p:cNvPr id="7" name="Image 6">
            <a:extLst>
              <a:ext uri="{FF2B5EF4-FFF2-40B4-BE49-F238E27FC236}">
                <a16:creationId xmlns:a16="http://schemas.microsoft.com/office/drawing/2014/main" id="{3E18F873-3AEE-8B43-A51E-9A911BEE1093}"/>
              </a:ext>
            </a:extLst>
          </p:cNvPr>
          <p:cNvPicPr>
            <a:picLocks noChangeAspect="1"/>
          </p:cNvPicPr>
          <p:nvPr/>
        </p:nvPicPr>
        <p:blipFill>
          <a:blip r:embed="rId5"/>
          <a:stretch>
            <a:fillRect/>
          </a:stretch>
        </p:blipFill>
        <p:spPr>
          <a:xfrm>
            <a:off x="364630" y="0"/>
            <a:ext cx="2918565" cy="2918565"/>
          </a:xfrm>
          <a:prstGeom prst="rect">
            <a:avLst/>
          </a:prstGeom>
        </p:spPr>
      </p:pic>
    </p:spTree>
    <p:extLst>
      <p:ext uri="{BB962C8B-B14F-4D97-AF65-F5344CB8AC3E}">
        <p14:creationId xmlns:p14="http://schemas.microsoft.com/office/powerpoint/2010/main" val="260976899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F042B1DC-C97D-7E47-B68F-AA76583BE1F2}"/>
              </a:ext>
            </a:extLst>
          </p:cNvPr>
          <p:cNvPicPr>
            <a:picLocks noChangeAspect="1"/>
          </p:cNvPicPr>
          <p:nvPr/>
        </p:nvPicPr>
        <p:blipFill>
          <a:blip r:embed="rId3"/>
          <a:stretch>
            <a:fillRect/>
          </a:stretch>
        </p:blipFill>
        <p:spPr>
          <a:xfrm>
            <a:off x="278295" y="0"/>
            <a:ext cx="8587409" cy="5143500"/>
          </a:xfrm>
          <a:prstGeom prst="rect">
            <a:avLst/>
          </a:prstGeom>
        </p:spPr>
      </p:pic>
      <p:pic>
        <p:nvPicPr>
          <p:cNvPr id="7" name="Image 6">
            <a:extLst>
              <a:ext uri="{FF2B5EF4-FFF2-40B4-BE49-F238E27FC236}">
                <a16:creationId xmlns:a16="http://schemas.microsoft.com/office/drawing/2014/main" id="{AD718058-5225-204D-99D0-2CF038163311}"/>
              </a:ext>
            </a:extLst>
          </p:cNvPr>
          <p:cNvPicPr>
            <a:picLocks noChangeAspect="1"/>
          </p:cNvPicPr>
          <p:nvPr/>
        </p:nvPicPr>
        <p:blipFill>
          <a:blip r:embed="rId4"/>
          <a:stretch>
            <a:fillRect/>
          </a:stretch>
        </p:blipFill>
        <p:spPr>
          <a:xfrm>
            <a:off x="3128670" y="0"/>
            <a:ext cx="2886658" cy="5143500"/>
          </a:xfrm>
          <a:prstGeom prst="rect">
            <a:avLst/>
          </a:prstGeom>
        </p:spPr>
      </p:pic>
      <p:pic>
        <p:nvPicPr>
          <p:cNvPr id="13" name="Image 12">
            <a:extLst>
              <a:ext uri="{FF2B5EF4-FFF2-40B4-BE49-F238E27FC236}">
                <a16:creationId xmlns:a16="http://schemas.microsoft.com/office/drawing/2014/main" id="{5871A81D-7038-534E-8B5E-4147DC8D0DE4}"/>
              </a:ext>
            </a:extLst>
          </p:cNvPr>
          <p:cNvPicPr>
            <a:picLocks noChangeAspect="1"/>
          </p:cNvPicPr>
          <p:nvPr/>
        </p:nvPicPr>
        <p:blipFill>
          <a:blip r:embed="rId5"/>
          <a:stretch>
            <a:fillRect/>
          </a:stretch>
        </p:blipFill>
        <p:spPr>
          <a:xfrm>
            <a:off x="2066193" y="1222131"/>
            <a:ext cx="4848746" cy="2793056"/>
          </a:xfrm>
          <a:prstGeom prst="rect">
            <a:avLst/>
          </a:prstGeom>
        </p:spPr>
      </p:pic>
    </p:spTree>
    <p:extLst>
      <p:ext uri="{BB962C8B-B14F-4D97-AF65-F5344CB8AC3E}">
        <p14:creationId xmlns:p14="http://schemas.microsoft.com/office/powerpoint/2010/main" val="797269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Image 8">
            <a:extLst>
              <a:ext uri="{FF2B5EF4-FFF2-40B4-BE49-F238E27FC236}">
                <a16:creationId xmlns:a16="http://schemas.microsoft.com/office/drawing/2014/main" id="{8482C553-F5C1-8B42-95DF-DD47B1641FC3}"/>
              </a:ext>
            </a:extLst>
          </p:cNvPr>
          <p:cNvPicPr>
            <a:picLocks noChangeAspect="1"/>
          </p:cNvPicPr>
          <p:nvPr/>
        </p:nvPicPr>
        <p:blipFill>
          <a:blip r:embed="rId3"/>
          <a:stretch>
            <a:fillRect/>
          </a:stretch>
        </p:blipFill>
        <p:spPr>
          <a:xfrm>
            <a:off x="0" y="250363"/>
            <a:ext cx="9144000" cy="4642774"/>
          </a:xfrm>
          <a:prstGeom prst="rect">
            <a:avLst/>
          </a:prstGeom>
        </p:spPr>
      </p:pic>
    </p:spTree>
    <p:extLst>
      <p:ext uri="{BB962C8B-B14F-4D97-AF65-F5344CB8AC3E}">
        <p14:creationId xmlns:p14="http://schemas.microsoft.com/office/powerpoint/2010/main" val="112122094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0ECB60D7-EC74-804A-BF8E-6DA2C4A24AFC}"/>
              </a:ext>
            </a:extLst>
          </p:cNvPr>
          <p:cNvPicPr>
            <a:picLocks noChangeAspect="1"/>
          </p:cNvPicPr>
          <p:nvPr/>
        </p:nvPicPr>
        <p:blipFill>
          <a:blip r:embed="rId3"/>
          <a:stretch>
            <a:fillRect/>
          </a:stretch>
        </p:blipFill>
        <p:spPr>
          <a:xfrm>
            <a:off x="0" y="-2"/>
            <a:ext cx="9144000" cy="5143499"/>
          </a:xfrm>
          <a:prstGeom prst="rect">
            <a:avLst/>
          </a:prstGeom>
        </p:spPr>
      </p:pic>
    </p:spTree>
    <p:extLst>
      <p:ext uri="{BB962C8B-B14F-4D97-AF65-F5344CB8AC3E}">
        <p14:creationId xmlns:p14="http://schemas.microsoft.com/office/powerpoint/2010/main" val="311504908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Image 12">
            <a:extLst>
              <a:ext uri="{FF2B5EF4-FFF2-40B4-BE49-F238E27FC236}">
                <a16:creationId xmlns:a16="http://schemas.microsoft.com/office/drawing/2014/main" id="{67B1065D-D3B4-B641-BC42-86F20B917B40}"/>
              </a:ext>
            </a:extLst>
          </p:cNvPr>
          <p:cNvPicPr>
            <a:picLocks noChangeAspect="1"/>
          </p:cNvPicPr>
          <p:nvPr/>
        </p:nvPicPr>
        <p:blipFill>
          <a:blip r:embed="rId3"/>
          <a:stretch>
            <a:fillRect/>
          </a:stretch>
        </p:blipFill>
        <p:spPr>
          <a:xfrm>
            <a:off x="5143500" y="1410799"/>
            <a:ext cx="4000500" cy="2321898"/>
          </a:xfrm>
          <a:prstGeom prst="rect">
            <a:avLst/>
          </a:prstGeom>
        </p:spPr>
      </p:pic>
      <p:pic>
        <p:nvPicPr>
          <p:cNvPr id="15" name="Image 14">
            <a:extLst>
              <a:ext uri="{FF2B5EF4-FFF2-40B4-BE49-F238E27FC236}">
                <a16:creationId xmlns:a16="http://schemas.microsoft.com/office/drawing/2014/main" id="{2613925F-1E4A-2D49-B3BD-C3784C356885}"/>
              </a:ext>
            </a:extLst>
          </p:cNvPr>
          <p:cNvPicPr>
            <a:picLocks noChangeAspect="1"/>
          </p:cNvPicPr>
          <p:nvPr/>
        </p:nvPicPr>
        <p:blipFill>
          <a:blip r:embed="rId4"/>
          <a:stretch>
            <a:fillRect/>
          </a:stretch>
        </p:blipFill>
        <p:spPr>
          <a:xfrm>
            <a:off x="-1" y="-2"/>
            <a:ext cx="5143501" cy="5143501"/>
          </a:xfrm>
          <a:prstGeom prst="rect">
            <a:avLst/>
          </a:prstGeom>
        </p:spPr>
      </p:pic>
    </p:spTree>
    <p:extLst>
      <p:ext uri="{BB962C8B-B14F-4D97-AF65-F5344CB8AC3E}">
        <p14:creationId xmlns:p14="http://schemas.microsoft.com/office/powerpoint/2010/main" val="396384726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98BE6350-F057-2949-927C-BD7C135BA2E6}"/>
              </a:ext>
            </a:extLst>
          </p:cNvPr>
          <p:cNvPicPr>
            <a:picLocks noChangeAspect="1"/>
          </p:cNvPicPr>
          <p:nvPr/>
        </p:nvPicPr>
        <p:blipFill>
          <a:blip r:embed="rId3"/>
          <a:stretch>
            <a:fillRect/>
          </a:stretch>
        </p:blipFill>
        <p:spPr>
          <a:xfrm>
            <a:off x="0" y="161511"/>
            <a:ext cx="9144000" cy="4820478"/>
          </a:xfrm>
          <a:prstGeom prst="rect">
            <a:avLst/>
          </a:prstGeom>
        </p:spPr>
      </p:pic>
    </p:spTree>
    <p:extLst>
      <p:ext uri="{BB962C8B-B14F-4D97-AF65-F5344CB8AC3E}">
        <p14:creationId xmlns:p14="http://schemas.microsoft.com/office/powerpoint/2010/main" val="307555243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64E39630-B30A-C045-8934-535509683B66}"/>
              </a:ext>
            </a:extLst>
          </p:cNvPr>
          <p:cNvPicPr>
            <a:picLocks noChangeAspect="1"/>
          </p:cNvPicPr>
          <p:nvPr/>
        </p:nvPicPr>
        <p:blipFill>
          <a:blip r:embed="rId3"/>
          <a:stretch>
            <a:fillRect/>
          </a:stretch>
        </p:blipFill>
        <p:spPr>
          <a:xfrm>
            <a:off x="1974152" y="0"/>
            <a:ext cx="5182466" cy="5143500"/>
          </a:xfrm>
          <a:prstGeom prst="rect">
            <a:avLst/>
          </a:prstGeom>
        </p:spPr>
      </p:pic>
      <p:sp>
        <p:nvSpPr>
          <p:cNvPr id="5" name="Ellipse 4">
            <a:extLst>
              <a:ext uri="{FF2B5EF4-FFF2-40B4-BE49-F238E27FC236}">
                <a16:creationId xmlns:a16="http://schemas.microsoft.com/office/drawing/2014/main" id="{2AAD9BD4-B1A6-5C4D-89FD-6FA963D924D4}"/>
              </a:ext>
            </a:extLst>
          </p:cNvPr>
          <p:cNvSpPr/>
          <p:nvPr/>
        </p:nvSpPr>
        <p:spPr>
          <a:xfrm rot="1567050">
            <a:off x="5891001" y="4211808"/>
            <a:ext cx="1191610" cy="672732"/>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6" name="Image 5">
            <a:extLst>
              <a:ext uri="{FF2B5EF4-FFF2-40B4-BE49-F238E27FC236}">
                <a16:creationId xmlns:a16="http://schemas.microsoft.com/office/drawing/2014/main" id="{319AFA01-9DF5-EB4D-8B40-F743C5E5D296}"/>
              </a:ext>
            </a:extLst>
          </p:cNvPr>
          <p:cNvPicPr>
            <a:picLocks noChangeAspect="1"/>
          </p:cNvPicPr>
          <p:nvPr/>
        </p:nvPicPr>
        <p:blipFill>
          <a:blip r:embed="rId4"/>
          <a:stretch>
            <a:fillRect/>
          </a:stretch>
        </p:blipFill>
        <p:spPr>
          <a:xfrm rot="3164074">
            <a:off x="5608031" y="4174229"/>
            <a:ext cx="957814" cy="967188"/>
          </a:xfrm>
          <a:prstGeom prst="rect">
            <a:avLst/>
          </a:prstGeom>
        </p:spPr>
      </p:pic>
    </p:spTree>
    <p:extLst>
      <p:ext uri="{BB962C8B-B14F-4D97-AF65-F5344CB8AC3E}">
        <p14:creationId xmlns:p14="http://schemas.microsoft.com/office/powerpoint/2010/main" val="101330537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4F7203C6-D3C5-A742-A4DC-D234D2295A20}"/>
              </a:ext>
            </a:extLst>
          </p:cNvPr>
          <p:cNvPicPr>
            <a:picLocks noChangeAspect="1"/>
          </p:cNvPicPr>
          <p:nvPr/>
        </p:nvPicPr>
        <p:blipFill>
          <a:blip r:embed="rId3"/>
          <a:stretch>
            <a:fillRect/>
          </a:stretch>
        </p:blipFill>
        <p:spPr>
          <a:xfrm>
            <a:off x="847119" y="0"/>
            <a:ext cx="7449762" cy="5143500"/>
          </a:xfrm>
          <a:prstGeom prst="rect">
            <a:avLst/>
          </a:prstGeom>
        </p:spPr>
      </p:pic>
    </p:spTree>
    <p:extLst>
      <p:ext uri="{BB962C8B-B14F-4D97-AF65-F5344CB8AC3E}">
        <p14:creationId xmlns:p14="http://schemas.microsoft.com/office/powerpoint/2010/main" val="302093972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25CFC855-980C-4E4C-A138-D5F7AB011CA4}"/>
              </a:ext>
            </a:extLst>
          </p:cNvPr>
          <p:cNvPicPr>
            <a:picLocks noChangeAspect="1"/>
          </p:cNvPicPr>
          <p:nvPr/>
        </p:nvPicPr>
        <p:blipFill>
          <a:blip r:embed="rId3"/>
          <a:stretch>
            <a:fillRect/>
          </a:stretch>
        </p:blipFill>
        <p:spPr>
          <a:xfrm>
            <a:off x="1143000" y="-4182"/>
            <a:ext cx="6863576" cy="5147682"/>
          </a:xfrm>
          <a:prstGeom prst="rect">
            <a:avLst/>
          </a:prstGeom>
        </p:spPr>
      </p:pic>
    </p:spTree>
    <p:extLst>
      <p:ext uri="{BB962C8B-B14F-4D97-AF65-F5344CB8AC3E}">
        <p14:creationId xmlns:p14="http://schemas.microsoft.com/office/powerpoint/2010/main" val="249975165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0B2EC7CE-D60D-4141-B296-07C5E3A380F3}"/>
              </a:ext>
            </a:extLst>
          </p:cNvPr>
          <p:cNvPicPr>
            <a:picLocks noChangeAspect="1"/>
          </p:cNvPicPr>
          <p:nvPr/>
        </p:nvPicPr>
        <p:blipFill>
          <a:blip r:embed="rId3"/>
          <a:stretch>
            <a:fillRect/>
          </a:stretch>
        </p:blipFill>
        <p:spPr>
          <a:xfrm>
            <a:off x="0" y="803"/>
            <a:ext cx="9144000" cy="5141893"/>
          </a:xfrm>
          <a:prstGeom prst="rect">
            <a:avLst/>
          </a:prstGeom>
        </p:spPr>
      </p:pic>
    </p:spTree>
    <p:extLst>
      <p:ext uri="{BB962C8B-B14F-4D97-AF65-F5344CB8AC3E}">
        <p14:creationId xmlns:p14="http://schemas.microsoft.com/office/powerpoint/2010/main" val="181713399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A41930C9-E7DC-1D48-A1E4-0EA42C4453C3}"/>
              </a:ext>
            </a:extLst>
          </p:cNvPr>
          <p:cNvPicPr>
            <a:picLocks noChangeAspect="1"/>
          </p:cNvPicPr>
          <p:nvPr/>
        </p:nvPicPr>
        <p:blipFill>
          <a:blip r:embed="rId3"/>
          <a:stretch>
            <a:fillRect/>
          </a:stretch>
        </p:blipFill>
        <p:spPr>
          <a:xfrm>
            <a:off x="0" y="0"/>
            <a:ext cx="9144000" cy="4249090"/>
          </a:xfrm>
          <a:prstGeom prst="rect">
            <a:avLst/>
          </a:prstGeom>
        </p:spPr>
      </p:pic>
      <p:pic>
        <p:nvPicPr>
          <p:cNvPr id="3" name="Image 2">
            <a:extLst>
              <a:ext uri="{FF2B5EF4-FFF2-40B4-BE49-F238E27FC236}">
                <a16:creationId xmlns:a16="http://schemas.microsoft.com/office/drawing/2014/main" id="{01C07E62-5709-4549-B6E1-8D2642003573}"/>
              </a:ext>
            </a:extLst>
          </p:cNvPr>
          <p:cNvPicPr>
            <a:picLocks noChangeAspect="1"/>
          </p:cNvPicPr>
          <p:nvPr/>
        </p:nvPicPr>
        <p:blipFill>
          <a:blip r:embed="rId4"/>
          <a:stretch>
            <a:fillRect/>
          </a:stretch>
        </p:blipFill>
        <p:spPr>
          <a:xfrm>
            <a:off x="2586403" y="3352800"/>
            <a:ext cx="1790700" cy="1790700"/>
          </a:xfrm>
          <a:prstGeom prst="rect">
            <a:avLst/>
          </a:prstGeom>
        </p:spPr>
      </p:pic>
      <p:pic>
        <p:nvPicPr>
          <p:cNvPr id="6" name="Image 5">
            <a:extLst>
              <a:ext uri="{FF2B5EF4-FFF2-40B4-BE49-F238E27FC236}">
                <a16:creationId xmlns:a16="http://schemas.microsoft.com/office/drawing/2014/main" id="{230AB802-D54E-704B-ACBA-445C5C5F0E04}"/>
              </a:ext>
            </a:extLst>
          </p:cNvPr>
          <p:cNvPicPr>
            <a:picLocks noChangeAspect="1"/>
          </p:cNvPicPr>
          <p:nvPr/>
        </p:nvPicPr>
        <p:blipFill>
          <a:blip r:embed="rId5"/>
          <a:stretch>
            <a:fillRect/>
          </a:stretch>
        </p:blipFill>
        <p:spPr>
          <a:xfrm>
            <a:off x="4377103" y="3352800"/>
            <a:ext cx="1790700" cy="1790700"/>
          </a:xfrm>
          <a:prstGeom prst="rect">
            <a:avLst/>
          </a:prstGeom>
        </p:spPr>
      </p:pic>
      <p:pic>
        <p:nvPicPr>
          <p:cNvPr id="8" name="Image 7">
            <a:extLst>
              <a:ext uri="{FF2B5EF4-FFF2-40B4-BE49-F238E27FC236}">
                <a16:creationId xmlns:a16="http://schemas.microsoft.com/office/drawing/2014/main" id="{95F0CB03-7B57-A543-B387-CD5838576AB4}"/>
              </a:ext>
            </a:extLst>
          </p:cNvPr>
          <p:cNvPicPr>
            <a:picLocks noChangeAspect="1"/>
          </p:cNvPicPr>
          <p:nvPr/>
        </p:nvPicPr>
        <p:blipFill>
          <a:blip r:embed="rId6"/>
          <a:stretch>
            <a:fillRect/>
          </a:stretch>
        </p:blipFill>
        <p:spPr>
          <a:xfrm>
            <a:off x="6167803" y="3352800"/>
            <a:ext cx="1790700" cy="1790700"/>
          </a:xfrm>
          <a:prstGeom prst="rect">
            <a:avLst/>
          </a:prstGeom>
        </p:spPr>
      </p:pic>
    </p:spTree>
    <p:extLst>
      <p:ext uri="{BB962C8B-B14F-4D97-AF65-F5344CB8AC3E}">
        <p14:creationId xmlns:p14="http://schemas.microsoft.com/office/powerpoint/2010/main" val="31718725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E1E9115A-EC78-9C49-ADC5-F0DF00E384D6}"/>
              </a:ext>
            </a:extLst>
          </p:cNvPr>
          <p:cNvPicPr>
            <a:picLocks noChangeAspect="1"/>
          </p:cNvPicPr>
          <p:nvPr/>
        </p:nvPicPr>
        <p:blipFill>
          <a:blip r:embed="rId3"/>
          <a:stretch>
            <a:fillRect/>
          </a:stretch>
        </p:blipFill>
        <p:spPr>
          <a:xfrm>
            <a:off x="0" y="268413"/>
            <a:ext cx="9144000" cy="4606674"/>
          </a:xfrm>
          <a:prstGeom prst="rect">
            <a:avLst/>
          </a:prstGeom>
        </p:spPr>
      </p:pic>
    </p:spTree>
    <p:extLst>
      <p:ext uri="{BB962C8B-B14F-4D97-AF65-F5344CB8AC3E}">
        <p14:creationId xmlns:p14="http://schemas.microsoft.com/office/powerpoint/2010/main" val="111436447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76DB2186-98E8-A947-B23C-B4BFEBA8A2B5}"/>
              </a:ext>
            </a:extLst>
          </p:cNvPr>
          <p:cNvPicPr>
            <a:picLocks noChangeAspect="1"/>
          </p:cNvPicPr>
          <p:nvPr/>
        </p:nvPicPr>
        <p:blipFill>
          <a:blip r:embed="rId3"/>
          <a:stretch>
            <a:fillRect/>
          </a:stretch>
        </p:blipFill>
        <p:spPr>
          <a:xfrm>
            <a:off x="0" y="226373"/>
            <a:ext cx="9144000" cy="4690753"/>
          </a:xfrm>
          <a:prstGeom prst="rect">
            <a:avLst/>
          </a:prstGeom>
        </p:spPr>
      </p:pic>
    </p:spTree>
    <p:extLst>
      <p:ext uri="{BB962C8B-B14F-4D97-AF65-F5344CB8AC3E}">
        <p14:creationId xmlns:p14="http://schemas.microsoft.com/office/powerpoint/2010/main" val="290284627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E647698C-3B78-8640-AEA2-DF42F29AE4FD}"/>
              </a:ext>
            </a:extLst>
          </p:cNvPr>
          <p:cNvPicPr>
            <a:picLocks noChangeAspect="1"/>
          </p:cNvPicPr>
          <p:nvPr/>
        </p:nvPicPr>
        <p:blipFill>
          <a:blip r:embed="rId3"/>
          <a:stretch>
            <a:fillRect/>
          </a:stretch>
        </p:blipFill>
        <p:spPr>
          <a:xfrm>
            <a:off x="0" y="0"/>
            <a:ext cx="9144000" cy="4687122"/>
          </a:xfrm>
          <a:prstGeom prst="rect">
            <a:avLst/>
          </a:prstGeom>
        </p:spPr>
      </p:pic>
    </p:spTree>
    <p:extLst>
      <p:ext uri="{BB962C8B-B14F-4D97-AF65-F5344CB8AC3E}">
        <p14:creationId xmlns:p14="http://schemas.microsoft.com/office/powerpoint/2010/main" val="171422787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0030B4A6-58CD-AD49-A28B-2C85D4E29DB8}"/>
              </a:ext>
            </a:extLst>
          </p:cNvPr>
          <p:cNvPicPr>
            <a:picLocks noChangeAspect="1"/>
          </p:cNvPicPr>
          <p:nvPr/>
        </p:nvPicPr>
        <p:blipFill>
          <a:blip r:embed="rId3"/>
          <a:stretch>
            <a:fillRect/>
          </a:stretch>
        </p:blipFill>
        <p:spPr>
          <a:xfrm>
            <a:off x="807285" y="0"/>
            <a:ext cx="7529430" cy="5143500"/>
          </a:xfrm>
          <a:prstGeom prst="rect">
            <a:avLst/>
          </a:prstGeom>
        </p:spPr>
      </p:pic>
      <p:sp>
        <p:nvSpPr>
          <p:cNvPr id="6" name="Ellipse 5">
            <a:extLst>
              <a:ext uri="{FF2B5EF4-FFF2-40B4-BE49-F238E27FC236}">
                <a16:creationId xmlns:a16="http://schemas.microsoft.com/office/drawing/2014/main" id="{9494C627-2A44-204B-A59F-6E25299DBFED}"/>
              </a:ext>
            </a:extLst>
          </p:cNvPr>
          <p:cNvSpPr/>
          <p:nvPr/>
        </p:nvSpPr>
        <p:spPr>
          <a:xfrm>
            <a:off x="3088887" y="3323063"/>
            <a:ext cx="2787805" cy="557561"/>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8" name="Connecteur droit avec flèche 7">
            <a:extLst>
              <a:ext uri="{FF2B5EF4-FFF2-40B4-BE49-F238E27FC236}">
                <a16:creationId xmlns:a16="http://schemas.microsoft.com/office/drawing/2014/main" id="{A53DB722-E39B-E243-9699-B3862E2A5A27}"/>
              </a:ext>
            </a:extLst>
          </p:cNvPr>
          <p:cNvCxnSpPr>
            <a:cxnSpLocks/>
          </p:cNvCxnSpPr>
          <p:nvPr/>
        </p:nvCxnSpPr>
        <p:spPr>
          <a:xfrm flipH="1" flipV="1">
            <a:off x="3244061" y="662163"/>
            <a:ext cx="468351" cy="245327"/>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Connecteur droit avec flèche 9">
            <a:extLst>
              <a:ext uri="{FF2B5EF4-FFF2-40B4-BE49-F238E27FC236}">
                <a16:creationId xmlns:a16="http://schemas.microsoft.com/office/drawing/2014/main" id="{ADD00A03-D51A-3F44-BB44-B675D374C713}"/>
              </a:ext>
            </a:extLst>
          </p:cNvPr>
          <p:cNvCxnSpPr>
            <a:cxnSpLocks/>
          </p:cNvCxnSpPr>
          <p:nvPr/>
        </p:nvCxnSpPr>
        <p:spPr>
          <a:xfrm flipH="1" flipV="1">
            <a:off x="5147989" y="2317367"/>
            <a:ext cx="441441" cy="25438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0308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0030B4A6-58CD-AD49-A28B-2C85D4E29DB8}"/>
              </a:ext>
            </a:extLst>
          </p:cNvPr>
          <p:cNvPicPr>
            <a:picLocks noChangeAspect="1"/>
          </p:cNvPicPr>
          <p:nvPr/>
        </p:nvPicPr>
        <p:blipFill>
          <a:blip r:embed="rId3"/>
          <a:stretch>
            <a:fillRect/>
          </a:stretch>
        </p:blipFill>
        <p:spPr>
          <a:xfrm>
            <a:off x="807285" y="0"/>
            <a:ext cx="7529430" cy="5143500"/>
          </a:xfrm>
          <a:prstGeom prst="rect">
            <a:avLst/>
          </a:prstGeom>
        </p:spPr>
      </p:pic>
      <p:sp>
        <p:nvSpPr>
          <p:cNvPr id="2" name="Rectangle 1">
            <a:extLst>
              <a:ext uri="{FF2B5EF4-FFF2-40B4-BE49-F238E27FC236}">
                <a16:creationId xmlns:a16="http://schemas.microsoft.com/office/drawing/2014/main" id="{C742FBC7-C18E-B14D-8FB2-74174DCE5AB9}"/>
              </a:ext>
            </a:extLst>
          </p:cNvPr>
          <p:cNvSpPr/>
          <p:nvPr/>
        </p:nvSpPr>
        <p:spPr>
          <a:xfrm>
            <a:off x="3233854" y="1957589"/>
            <a:ext cx="2475570" cy="2458294"/>
          </a:xfrm>
          <a:prstGeom prst="rect">
            <a:avLst/>
          </a:prstGeom>
          <a:solidFill>
            <a:srgbClr val="8C4F8E">
              <a:alpha val="16000"/>
            </a:srgbClr>
          </a:solidFill>
          <a:ln>
            <a:solidFill>
              <a:srgbClr val="8C4F8E">
                <a:alpha val="57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 name="Rectangle 2">
            <a:extLst>
              <a:ext uri="{FF2B5EF4-FFF2-40B4-BE49-F238E27FC236}">
                <a16:creationId xmlns:a16="http://schemas.microsoft.com/office/drawing/2014/main" id="{115058FC-2846-7147-B495-9C84AD44C686}"/>
              </a:ext>
            </a:extLst>
          </p:cNvPr>
          <p:cNvSpPr/>
          <p:nvPr/>
        </p:nvSpPr>
        <p:spPr>
          <a:xfrm>
            <a:off x="2754351" y="334537"/>
            <a:ext cx="390293" cy="1505414"/>
          </a:xfrm>
          <a:prstGeom prst="rect">
            <a:avLst/>
          </a:prstGeom>
          <a:solidFill>
            <a:schemeClr val="accent2">
              <a:alpha val="20000"/>
            </a:schemeClr>
          </a:solidFill>
          <a:ln>
            <a:solidFill>
              <a:schemeClr val="accent2">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 name="Rectangle 3">
            <a:extLst>
              <a:ext uri="{FF2B5EF4-FFF2-40B4-BE49-F238E27FC236}">
                <a16:creationId xmlns:a16="http://schemas.microsoft.com/office/drawing/2014/main" id="{12BD4930-40A9-9D44-BD57-AD25A7CBF56B}"/>
              </a:ext>
            </a:extLst>
          </p:cNvPr>
          <p:cNvSpPr/>
          <p:nvPr/>
        </p:nvSpPr>
        <p:spPr>
          <a:xfrm>
            <a:off x="4572000" y="1898770"/>
            <a:ext cx="669701" cy="2575932"/>
          </a:xfrm>
          <a:prstGeom prst="rect">
            <a:avLst/>
          </a:prstGeom>
          <a:solidFill>
            <a:schemeClr val="accent1">
              <a:lumMod val="60000"/>
              <a:lumOff val="40000"/>
              <a:alpha val="20000"/>
            </a:schemeClr>
          </a:solidFill>
          <a:ln>
            <a:solidFill>
              <a:schemeClr val="accent1">
                <a:lumMod val="75000"/>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338368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3" grpId="0" animBg="1"/>
      <p:bldP spid="4" grpId="0" animBg="1"/>
    </p:bld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3C4B2C26-1525-6940-B7D1-D2A19463C701}"/>
              </a:ext>
            </a:extLst>
          </p:cNvPr>
          <p:cNvPicPr>
            <a:picLocks noChangeAspect="1"/>
          </p:cNvPicPr>
          <p:nvPr/>
        </p:nvPicPr>
        <p:blipFill>
          <a:blip r:embed="rId3"/>
          <a:stretch>
            <a:fillRect/>
          </a:stretch>
        </p:blipFill>
        <p:spPr>
          <a:xfrm>
            <a:off x="1564106" y="0"/>
            <a:ext cx="6015788" cy="5143500"/>
          </a:xfrm>
          <a:prstGeom prst="rect">
            <a:avLst/>
          </a:prstGeom>
        </p:spPr>
      </p:pic>
    </p:spTree>
    <p:extLst>
      <p:ext uri="{BB962C8B-B14F-4D97-AF65-F5344CB8AC3E}">
        <p14:creationId xmlns:p14="http://schemas.microsoft.com/office/powerpoint/2010/main" val="130401819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821792D3-6A57-7248-B55B-95AC94FC8588}"/>
              </a:ext>
            </a:extLst>
          </p:cNvPr>
          <p:cNvPicPr>
            <a:picLocks noChangeAspect="1"/>
          </p:cNvPicPr>
          <p:nvPr/>
        </p:nvPicPr>
        <p:blipFill>
          <a:blip r:embed="rId3"/>
          <a:stretch>
            <a:fillRect/>
          </a:stretch>
        </p:blipFill>
        <p:spPr>
          <a:xfrm>
            <a:off x="0" y="0"/>
            <a:ext cx="9144000" cy="5143500"/>
          </a:xfrm>
          <a:prstGeom prst="rect">
            <a:avLst/>
          </a:prstGeom>
        </p:spPr>
      </p:pic>
    </p:spTree>
    <p:extLst>
      <p:ext uri="{BB962C8B-B14F-4D97-AF65-F5344CB8AC3E}">
        <p14:creationId xmlns:p14="http://schemas.microsoft.com/office/powerpoint/2010/main" val="257213456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111111"/>
        </a:solidFill>
        <a:effectLst/>
      </p:bgPr>
    </p:bg>
    <p:spTree>
      <p:nvGrpSpPr>
        <p:cNvPr id="1" name=""/>
        <p:cNvGrpSpPr/>
        <p:nvPr/>
      </p:nvGrpSpPr>
      <p:grpSpPr>
        <a:xfrm>
          <a:off x="0" y="0"/>
          <a:ext cx="0" cy="0"/>
          <a:chOff x="0" y="0"/>
          <a:chExt cx="0" cy="0"/>
        </a:xfrm>
      </p:grpSpPr>
      <p:pic>
        <p:nvPicPr>
          <p:cNvPr id="10" name="Image 9">
            <a:extLst>
              <a:ext uri="{FF2B5EF4-FFF2-40B4-BE49-F238E27FC236}">
                <a16:creationId xmlns:a16="http://schemas.microsoft.com/office/drawing/2014/main" id="{C7694469-798D-E148-8BDF-EF1498127C08}"/>
              </a:ext>
            </a:extLst>
          </p:cNvPr>
          <p:cNvPicPr>
            <a:picLocks noChangeAspect="1"/>
          </p:cNvPicPr>
          <p:nvPr/>
        </p:nvPicPr>
        <p:blipFill>
          <a:blip r:embed="rId3"/>
          <a:stretch>
            <a:fillRect/>
          </a:stretch>
        </p:blipFill>
        <p:spPr>
          <a:xfrm rot="18598164">
            <a:off x="3187308" y="-296223"/>
            <a:ext cx="2787720" cy="5776616"/>
          </a:xfrm>
          <a:prstGeom prst="rect">
            <a:avLst/>
          </a:prstGeom>
        </p:spPr>
      </p:pic>
    </p:spTree>
    <p:extLst>
      <p:ext uri="{BB962C8B-B14F-4D97-AF65-F5344CB8AC3E}">
        <p14:creationId xmlns:p14="http://schemas.microsoft.com/office/powerpoint/2010/main" val="317634027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51BA4DEA-EFDA-5E4C-B9C1-C65D003E3680}"/>
              </a:ext>
            </a:extLst>
          </p:cNvPr>
          <p:cNvPicPr>
            <a:picLocks noChangeAspect="1"/>
          </p:cNvPicPr>
          <p:nvPr/>
        </p:nvPicPr>
        <p:blipFill>
          <a:blip r:embed="rId3"/>
          <a:stretch>
            <a:fillRect/>
          </a:stretch>
        </p:blipFill>
        <p:spPr>
          <a:xfrm>
            <a:off x="0" y="-642938"/>
            <a:ext cx="9144000" cy="6429376"/>
          </a:xfrm>
          <a:prstGeom prst="rect">
            <a:avLst/>
          </a:prstGeom>
        </p:spPr>
      </p:pic>
      <p:sp>
        <p:nvSpPr>
          <p:cNvPr id="6" name="Rectangle 5">
            <a:extLst>
              <a:ext uri="{FF2B5EF4-FFF2-40B4-BE49-F238E27FC236}">
                <a16:creationId xmlns:a16="http://schemas.microsoft.com/office/drawing/2014/main" id="{82DB81D6-02F3-2C45-8BB7-3CD2571820B1}"/>
              </a:ext>
            </a:extLst>
          </p:cNvPr>
          <p:cNvSpPr/>
          <p:nvPr/>
        </p:nvSpPr>
        <p:spPr>
          <a:xfrm>
            <a:off x="3669603" y="2110085"/>
            <a:ext cx="1804789" cy="923330"/>
          </a:xfrm>
          <a:prstGeom prst="rect">
            <a:avLst/>
          </a:prstGeom>
          <a:noFill/>
        </p:spPr>
        <p:txBody>
          <a:bodyPr wrap="none" lIns="91440" tIns="45720" rIns="91440" bIns="45720">
            <a:spAutoFit/>
          </a:bodyPr>
          <a:lstStyle/>
          <a:p>
            <a:pPr algn="ctr"/>
            <a:r>
              <a:rPr lang="fr-FR"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Merci</a:t>
            </a:r>
            <a:endParaRPr lang="fr-FR"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2558651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theme1.xml><?xml version="1.0" encoding="utf-8"?>
<a:theme xmlns:a="http://schemas.openxmlformats.org/drawingml/2006/main" name="Thème Office">
  <a:themeElements>
    <a:clrScheme name="Thème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hème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hème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27262</TotalTime>
  <Words>2378</Words>
  <Application>Microsoft Macintosh PowerPoint</Application>
  <PresentationFormat>Affichage à l'écran (16:9)</PresentationFormat>
  <Paragraphs>173</Paragraphs>
  <Slides>76</Slides>
  <Notes>76</Notes>
  <HiddenSlides>0</HiddenSlides>
  <MMClips>1</MMClips>
  <ScaleCrop>false</ScaleCrop>
  <HeadingPairs>
    <vt:vector size="6" baseType="variant">
      <vt:variant>
        <vt:lpstr>Polices utilisées</vt:lpstr>
      </vt:variant>
      <vt:variant>
        <vt:i4>4</vt:i4>
      </vt:variant>
      <vt:variant>
        <vt:lpstr>Thème</vt:lpstr>
      </vt:variant>
      <vt:variant>
        <vt:i4>1</vt:i4>
      </vt:variant>
      <vt:variant>
        <vt:lpstr>Titres des diapositives</vt:lpstr>
      </vt:variant>
      <vt:variant>
        <vt:i4>76</vt:i4>
      </vt:variant>
    </vt:vector>
  </HeadingPairs>
  <TitlesOfParts>
    <vt:vector size="81" baseType="lpstr">
      <vt:lpstr>Arial</vt:lpstr>
      <vt:lpstr>Calibri</vt:lpstr>
      <vt:lpstr>Calibri Light</vt:lpstr>
      <vt:lpstr>Wingdings</vt:lpstr>
      <vt:lpstr>Thème Office</vt:lpstr>
      <vt:lpstr>Actus Spatiales</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Actu Spatial</dc:title>
  <dc:creator>Microsoft Office User</dc:creator>
  <cp:lastModifiedBy>Microsoft Office User</cp:lastModifiedBy>
  <cp:revision>2117</cp:revision>
  <dcterms:created xsi:type="dcterms:W3CDTF">2023-03-19T14:12:30Z</dcterms:created>
  <dcterms:modified xsi:type="dcterms:W3CDTF">2025-11-11T18:57:52Z</dcterms:modified>
</cp:coreProperties>
</file>