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63" r:id="rId2"/>
    <p:sldId id="464" r:id="rId3"/>
    <p:sldId id="465" r:id="rId4"/>
    <p:sldId id="469" r:id="rId5"/>
    <p:sldId id="489" r:id="rId6"/>
    <p:sldId id="448" r:id="rId7"/>
    <p:sldId id="503" r:id="rId8"/>
    <p:sldId id="507" r:id="rId9"/>
    <p:sldId id="492" r:id="rId10"/>
    <p:sldId id="497" r:id="rId11"/>
    <p:sldId id="500" r:id="rId12"/>
    <p:sldId id="499" r:id="rId13"/>
    <p:sldId id="501" r:id="rId14"/>
    <p:sldId id="502" r:id="rId15"/>
    <p:sldId id="490" r:id="rId16"/>
  </p:sldIdLst>
  <p:sldSz cx="12192000" cy="6858000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arteleur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5597"/>
    <a:srgbClr val="00A249"/>
    <a:srgbClr val="010101"/>
    <a:srgbClr val="466AA9"/>
    <a:srgbClr val="E9EBF5"/>
    <a:srgbClr val="FBDFCF"/>
    <a:srgbClr val="FFF9F7"/>
    <a:srgbClr val="FFFFFF"/>
    <a:srgbClr val="140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56" autoAdjust="0"/>
  </p:normalViewPr>
  <p:slideViewPr>
    <p:cSldViewPr snapToGrid="0" showGuides="1">
      <p:cViewPr varScale="1">
        <p:scale>
          <a:sx n="81" d="100"/>
          <a:sy n="81" d="100"/>
        </p:scale>
        <p:origin x="858" y="30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5C475-03A6-4626-BA9E-90C1473DF8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3CC28D-1EF1-4BEA-9064-2F46F3D379F2}">
      <dgm:prSet/>
      <dgm:spPr/>
      <dgm:t>
        <a:bodyPr/>
        <a:lstStyle/>
        <a:p>
          <a:r>
            <a:rPr lang="fr-BE"/>
            <a:t>Relecture &amp; corrections en cours en vue de la réédition des 4 volumes </a:t>
          </a:r>
          <a:endParaRPr lang="en-US"/>
        </a:p>
      </dgm:t>
    </dgm:pt>
    <dgm:pt modelId="{53D08A06-2D07-4ADE-9C64-16650F85ED73}" type="parTrans" cxnId="{1D04B022-E40F-4E81-BB43-A9EE0122E57C}">
      <dgm:prSet/>
      <dgm:spPr/>
      <dgm:t>
        <a:bodyPr/>
        <a:lstStyle/>
        <a:p>
          <a:endParaRPr lang="en-US"/>
        </a:p>
      </dgm:t>
    </dgm:pt>
    <dgm:pt modelId="{F3B30DC2-63D8-4C74-A7D1-8A95D9BD123B}" type="sibTrans" cxnId="{1D04B022-E40F-4E81-BB43-A9EE0122E57C}">
      <dgm:prSet/>
      <dgm:spPr/>
      <dgm:t>
        <a:bodyPr/>
        <a:lstStyle/>
        <a:p>
          <a:endParaRPr lang="en-US"/>
        </a:p>
      </dgm:t>
    </dgm:pt>
    <dgm:pt modelId="{8A4AA179-9FB4-4FA3-BD1A-5F9D36F24CDC}">
      <dgm:prSet/>
      <dgm:spPr/>
      <dgm:t>
        <a:bodyPr/>
        <a:lstStyle/>
        <a:p>
          <a:r>
            <a:rPr lang="fr-BE"/>
            <a:t>Soleil </a:t>
          </a:r>
          <a:endParaRPr lang="en-US"/>
        </a:p>
      </dgm:t>
    </dgm:pt>
    <dgm:pt modelId="{89093AA1-9CAB-41D9-9FAC-8A446264863F}" type="parTrans" cxnId="{E244D1A9-82C7-495D-B3A3-F4BC4490DCCB}">
      <dgm:prSet/>
      <dgm:spPr/>
      <dgm:t>
        <a:bodyPr/>
        <a:lstStyle/>
        <a:p>
          <a:endParaRPr lang="en-US"/>
        </a:p>
      </dgm:t>
    </dgm:pt>
    <dgm:pt modelId="{22CC307B-5F3E-49EC-B538-827108B7745C}" type="sibTrans" cxnId="{E244D1A9-82C7-495D-B3A3-F4BC4490DCCB}">
      <dgm:prSet/>
      <dgm:spPr/>
      <dgm:t>
        <a:bodyPr/>
        <a:lstStyle/>
        <a:p>
          <a:endParaRPr lang="en-US"/>
        </a:p>
      </dgm:t>
    </dgm:pt>
    <dgm:pt modelId="{AB22F987-1347-4438-B71B-96FA0DD5D6F7}">
      <dgm:prSet/>
      <dgm:spPr/>
      <dgm:t>
        <a:bodyPr/>
        <a:lstStyle/>
        <a:p>
          <a:r>
            <a:rPr lang="fr-BE"/>
            <a:t>Lune</a:t>
          </a:r>
          <a:endParaRPr lang="en-US"/>
        </a:p>
      </dgm:t>
    </dgm:pt>
    <dgm:pt modelId="{637F24F6-439A-4ECE-ACF2-764C75AC1E9D}" type="parTrans" cxnId="{2F741975-AF18-458B-B2CC-F4EEBE196578}">
      <dgm:prSet/>
      <dgm:spPr/>
      <dgm:t>
        <a:bodyPr/>
        <a:lstStyle/>
        <a:p>
          <a:endParaRPr lang="en-US"/>
        </a:p>
      </dgm:t>
    </dgm:pt>
    <dgm:pt modelId="{9815B880-6878-41E2-BC18-90D7D6AC82A0}" type="sibTrans" cxnId="{2F741975-AF18-458B-B2CC-F4EEBE196578}">
      <dgm:prSet/>
      <dgm:spPr/>
      <dgm:t>
        <a:bodyPr/>
        <a:lstStyle/>
        <a:p>
          <a:endParaRPr lang="en-US"/>
        </a:p>
      </dgm:t>
    </dgm:pt>
    <dgm:pt modelId="{24FF6D92-05E4-40CA-8A3C-F2FD5B971E81}">
      <dgm:prSet/>
      <dgm:spPr/>
      <dgm:t>
        <a:bodyPr/>
        <a:lstStyle/>
        <a:p>
          <a:r>
            <a:rPr lang="fr-BE" dirty="0"/>
            <a:t>Système Solaire</a:t>
          </a:r>
          <a:endParaRPr lang="en-US" dirty="0"/>
        </a:p>
      </dgm:t>
    </dgm:pt>
    <dgm:pt modelId="{1283B46F-4B4F-404F-BC79-D3CDBFE72DC8}" type="parTrans" cxnId="{2930B8A4-E688-45FA-8EFC-228258C2639C}">
      <dgm:prSet/>
      <dgm:spPr/>
      <dgm:t>
        <a:bodyPr/>
        <a:lstStyle/>
        <a:p>
          <a:endParaRPr lang="en-US"/>
        </a:p>
      </dgm:t>
    </dgm:pt>
    <dgm:pt modelId="{0B782698-EDE0-4302-9A43-FB2492162F86}" type="sibTrans" cxnId="{2930B8A4-E688-45FA-8EFC-228258C2639C}">
      <dgm:prSet/>
      <dgm:spPr/>
      <dgm:t>
        <a:bodyPr/>
        <a:lstStyle/>
        <a:p>
          <a:endParaRPr lang="en-US"/>
        </a:p>
      </dgm:t>
    </dgm:pt>
    <dgm:pt modelId="{4A0DF948-E175-42D5-9BC6-1D6327BED504}">
      <dgm:prSet/>
      <dgm:spPr/>
      <dgm:t>
        <a:bodyPr/>
        <a:lstStyle/>
        <a:p>
          <a:r>
            <a:rPr lang="fr-BE"/>
            <a:t>Constellations</a:t>
          </a:r>
          <a:endParaRPr lang="en-US"/>
        </a:p>
      </dgm:t>
    </dgm:pt>
    <dgm:pt modelId="{C3016953-B1C8-4998-8DDE-B13577417830}" type="parTrans" cxnId="{4DA8F11C-F4E9-491F-BAA5-96F712BBECD8}">
      <dgm:prSet/>
      <dgm:spPr/>
      <dgm:t>
        <a:bodyPr/>
        <a:lstStyle/>
        <a:p>
          <a:endParaRPr lang="en-US"/>
        </a:p>
      </dgm:t>
    </dgm:pt>
    <dgm:pt modelId="{ACE37877-1C56-4C03-95D6-7C420A6B5EF5}" type="sibTrans" cxnId="{4DA8F11C-F4E9-491F-BAA5-96F712BBECD8}">
      <dgm:prSet/>
      <dgm:spPr/>
      <dgm:t>
        <a:bodyPr/>
        <a:lstStyle/>
        <a:p>
          <a:endParaRPr lang="en-US"/>
        </a:p>
      </dgm:t>
    </dgm:pt>
    <dgm:pt modelId="{D33B1BE7-E23D-4D98-B422-A7123280D365}">
      <dgm:prSet/>
      <dgm:spPr/>
      <dgm:t>
        <a:bodyPr/>
        <a:lstStyle/>
        <a:p>
          <a:r>
            <a:rPr lang="fr-BE"/>
            <a:t>Une fois le stock reconstitué : distribution dans les clubs afin que chacun dispose d’un petit stock pour ses activités.</a:t>
          </a:r>
          <a:endParaRPr lang="en-US"/>
        </a:p>
      </dgm:t>
    </dgm:pt>
    <dgm:pt modelId="{58192EB8-9E19-425D-8C8C-0F25654DBC1F}" type="parTrans" cxnId="{A316B7B3-F8C3-443C-BB3C-05B9DA681C2D}">
      <dgm:prSet/>
      <dgm:spPr/>
      <dgm:t>
        <a:bodyPr/>
        <a:lstStyle/>
        <a:p>
          <a:endParaRPr lang="en-US"/>
        </a:p>
      </dgm:t>
    </dgm:pt>
    <dgm:pt modelId="{7CD4C05C-425C-4B99-BA4E-B66439D4E764}" type="sibTrans" cxnId="{A316B7B3-F8C3-443C-BB3C-05B9DA681C2D}">
      <dgm:prSet/>
      <dgm:spPr/>
      <dgm:t>
        <a:bodyPr/>
        <a:lstStyle/>
        <a:p>
          <a:endParaRPr lang="en-US"/>
        </a:p>
      </dgm:t>
    </dgm:pt>
    <dgm:pt modelId="{C12DA3F9-449A-4F13-9663-DE38E596C769}">
      <dgm:prSet/>
      <dgm:spPr/>
      <dgm:t>
        <a:bodyPr/>
        <a:lstStyle/>
        <a:p>
          <a:r>
            <a:rPr lang="fr-BE"/>
            <a:t>Distribution des exemplaires demandés après la réunion </a:t>
          </a:r>
          <a:endParaRPr lang="en-US"/>
        </a:p>
      </dgm:t>
    </dgm:pt>
    <dgm:pt modelId="{9D6EE969-C776-45E9-A891-4A9AB9DD48AF}" type="parTrans" cxnId="{39B8411F-2D3A-4109-AC97-3E1FDD6BB762}">
      <dgm:prSet/>
      <dgm:spPr/>
      <dgm:t>
        <a:bodyPr/>
        <a:lstStyle/>
        <a:p>
          <a:endParaRPr lang="en-US"/>
        </a:p>
      </dgm:t>
    </dgm:pt>
    <dgm:pt modelId="{976E6D54-A189-47CA-824C-471100DC28B1}" type="sibTrans" cxnId="{39B8411F-2D3A-4109-AC97-3E1FDD6BB762}">
      <dgm:prSet/>
      <dgm:spPr/>
      <dgm:t>
        <a:bodyPr/>
        <a:lstStyle/>
        <a:p>
          <a:endParaRPr lang="en-US"/>
        </a:p>
      </dgm:t>
    </dgm:pt>
    <dgm:pt modelId="{674E6774-A04F-4DD6-883D-85A4AE6A844E}" type="pres">
      <dgm:prSet presAssocID="{2485C475-03A6-4626-BA9E-90C1473DF876}" presName="linear" presStyleCnt="0">
        <dgm:presLayoutVars>
          <dgm:animLvl val="lvl"/>
          <dgm:resizeHandles val="exact"/>
        </dgm:presLayoutVars>
      </dgm:prSet>
      <dgm:spPr/>
    </dgm:pt>
    <dgm:pt modelId="{D1E0568C-43C2-4258-9C64-657D87403A57}" type="pres">
      <dgm:prSet presAssocID="{783CC28D-1EF1-4BEA-9064-2F46F3D379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15E5FC9-C4D4-4545-A3E2-8B7BAE98FFEE}" type="pres">
      <dgm:prSet presAssocID="{F3B30DC2-63D8-4C74-A7D1-8A95D9BD123B}" presName="spacer" presStyleCnt="0"/>
      <dgm:spPr/>
    </dgm:pt>
    <dgm:pt modelId="{A870BC49-8271-4134-90B2-663A1EA6A6F8}" type="pres">
      <dgm:prSet presAssocID="{8A4AA179-9FB4-4FA3-BD1A-5F9D36F24CD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C9F5A6F-BCDF-4C29-8A42-5C6E14A20628}" type="pres">
      <dgm:prSet presAssocID="{22CC307B-5F3E-49EC-B538-827108B7745C}" presName="spacer" presStyleCnt="0"/>
      <dgm:spPr/>
    </dgm:pt>
    <dgm:pt modelId="{3F01C36E-F6F4-42FE-80AE-66FD9104C4BC}" type="pres">
      <dgm:prSet presAssocID="{AB22F987-1347-4438-B71B-96FA0DD5D6F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895E16C-AC54-4003-B47E-80E6071789BB}" type="pres">
      <dgm:prSet presAssocID="{9815B880-6878-41E2-BC18-90D7D6AC82A0}" presName="spacer" presStyleCnt="0"/>
      <dgm:spPr/>
    </dgm:pt>
    <dgm:pt modelId="{A8D1E080-51B9-4BEA-B775-EBE2EF341188}" type="pres">
      <dgm:prSet presAssocID="{24FF6D92-05E4-40CA-8A3C-F2FD5B971E8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16FBBDC-4C6F-41A9-8945-D533AB30A2BC}" type="pres">
      <dgm:prSet presAssocID="{0B782698-EDE0-4302-9A43-FB2492162F86}" presName="spacer" presStyleCnt="0"/>
      <dgm:spPr/>
    </dgm:pt>
    <dgm:pt modelId="{8EB232A1-B0CC-468E-B736-CA2038099E5E}" type="pres">
      <dgm:prSet presAssocID="{4A0DF948-E175-42D5-9BC6-1D6327BED50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EC37324-0FF7-4D27-8005-3EF528E1DB18}" type="pres">
      <dgm:prSet presAssocID="{ACE37877-1C56-4C03-95D6-7C420A6B5EF5}" presName="spacer" presStyleCnt="0"/>
      <dgm:spPr/>
    </dgm:pt>
    <dgm:pt modelId="{FC6A6627-CB2D-49B1-9B0F-2273DA293ACC}" type="pres">
      <dgm:prSet presAssocID="{D33B1BE7-E23D-4D98-B422-A7123280D36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315DDAD-2705-4B2B-AE74-5317C89BB56C}" type="pres">
      <dgm:prSet presAssocID="{7CD4C05C-425C-4B99-BA4E-B66439D4E764}" presName="spacer" presStyleCnt="0"/>
      <dgm:spPr/>
    </dgm:pt>
    <dgm:pt modelId="{0D0EA4DE-21EE-4631-ABCA-67ADD84169E5}" type="pres">
      <dgm:prSet presAssocID="{C12DA3F9-449A-4F13-9663-DE38E596C76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9E6CF13-C785-4576-A7B9-4AF01585ECF6}" type="presOf" srcId="{AB22F987-1347-4438-B71B-96FA0DD5D6F7}" destId="{3F01C36E-F6F4-42FE-80AE-66FD9104C4BC}" srcOrd="0" destOrd="0" presId="urn:microsoft.com/office/officeart/2005/8/layout/vList2"/>
    <dgm:cxn modelId="{4DA8F11C-F4E9-491F-BAA5-96F712BBECD8}" srcId="{2485C475-03A6-4626-BA9E-90C1473DF876}" destId="{4A0DF948-E175-42D5-9BC6-1D6327BED504}" srcOrd="4" destOrd="0" parTransId="{C3016953-B1C8-4998-8DDE-B13577417830}" sibTransId="{ACE37877-1C56-4C03-95D6-7C420A6B5EF5}"/>
    <dgm:cxn modelId="{39B8411F-2D3A-4109-AC97-3E1FDD6BB762}" srcId="{2485C475-03A6-4626-BA9E-90C1473DF876}" destId="{C12DA3F9-449A-4F13-9663-DE38E596C769}" srcOrd="6" destOrd="0" parTransId="{9D6EE969-C776-45E9-A891-4A9AB9DD48AF}" sibTransId="{976E6D54-A189-47CA-824C-471100DC28B1}"/>
    <dgm:cxn modelId="{1D04B022-E40F-4E81-BB43-A9EE0122E57C}" srcId="{2485C475-03A6-4626-BA9E-90C1473DF876}" destId="{783CC28D-1EF1-4BEA-9064-2F46F3D379F2}" srcOrd="0" destOrd="0" parTransId="{53D08A06-2D07-4ADE-9C64-16650F85ED73}" sibTransId="{F3B30DC2-63D8-4C74-A7D1-8A95D9BD123B}"/>
    <dgm:cxn modelId="{4D7EFC5C-E689-4D8D-B81F-D42CB48AF5CE}" type="presOf" srcId="{2485C475-03A6-4626-BA9E-90C1473DF876}" destId="{674E6774-A04F-4DD6-883D-85A4AE6A844E}" srcOrd="0" destOrd="0" presId="urn:microsoft.com/office/officeart/2005/8/layout/vList2"/>
    <dgm:cxn modelId="{D4613B42-F67F-41AF-A76F-F50448021E86}" type="presOf" srcId="{D33B1BE7-E23D-4D98-B422-A7123280D365}" destId="{FC6A6627-CB2D-49B1-9B0F-2273DA293ACC}" srcOrd="0" destOrd="0" presId="urn:microsoft.com/office/officeart/2005/8/layout/vList2"/>
    <dgm:cxn modelId="{2F741975-AF18-458B-B2CC-F4EEBE196578}" srcId="{2485C475-03A6-4626-BA9E-90C1473DF876}" destId="{AB22F987-1347-4438-B71B-96FA0DD5D6F7}" srcOrd="2" destOrd="0" parTransId="{637F24F6-439A-4ECE-ACF2-764C75AC1E9D}" sibTransId="{9815B880-6878-41E2-BC18-90D7D6AC82A0}"/>
    <dgm:cxn modelId="{2930B8A4-E688-45FA-8EFC-228258C2639C}" srcId="{2485C475-03A6-4626-BA9E-90C1473DF876}" destId="{24FF6D92-05E4-40CA-8A3C-F2FD5B971E81}" srcOrd="3" destOrd="0" parTransId="{1283B46F-4B4F-404F-BC79-D3CDBFE72DC8}" sibTransId="{0B782698-EDE0-4302-9A43-FB2492162F86}"/>
    <dgm:cxn modelId="{722144A5-BD35-4BFC-B00B-3E6B0E351E0C}" type="presOf" srcId="{4A0DF948-E175-42D5-9BC6-1D6327BED504}" destId="{8EB232A1-B0CC-468E-B736-CA2038099E5E}" srcOrd="0" destOrd="0" presId="urn:microsoft.com/office/officeart/2005/8/layout/vList2"/>
    <dgm:cxn modelId="{E244D1A9-82C7-495D-B3A3-F4BC4490DCCB}" srcId="{2485C475-03A6-4626-BA9E-90C1473DF876}" destId="{8A4AA179-9FB4-4FA3-BD1A-5F9D36F24CDC}" srcOrd="1" destOrd="0" parTransId="{89093AA1-9CAB-41D9-9FAC-8A446264863F}" sibTransId="{22CC307B-5F3E-49EC-B538-827108B7745C}"/>
    <dgm:cxn modelId="{149BA1AC-E1BF-4B1F-812A-9E176A2FF389}" type="presOf" srcId="{8A4AA179-9FB4-4FA3-BD1A-5F9D36F24CDC}" destId="{A870BC49-8271-4134-90B2-663A1EA6A6F8}" srcOrd="0" destOrd="0" presId="urn:microsoft.com/office/officeart/2005/8/layout/vList2"/>
    <dgm:cxn modelId="{A316B7B3-F8C3-443C-BB3C-05B9DA681C2D}" srcId="{2485C475-03A6-4626-BA9E-90C1473DF876}" destId="{D33B1BE7-E23D-4D98-B422-A7123280D365}" srcOrd="5" destOrd="0" parTransId="{58192EB8-9E19-425D-8C8C-0F25654DBC1F}" sibTransId="{7CD4C05C-425C-4B99-BA4E-B66439D4E764}"/>
    <dgm:cxn modelId="{B348EACC-CE0D-458D-B251-0040BE7E253B}" type="presOf" srcId="{24FF6D92-05E4-40CA-8A3C-F2FD5B971E81}" destId="{A8D1E080-51B9-4BEA-B775-EBE2EF341188}" srcOrd="0" destOrd="0" presId="urn:microsoft.com/office/officeart/2005/8/layout/vList2"/>
    <dgm:cxn modelId="{85CB0BD3-38A8-429C-BC7C-C8F72648E70D}" type="presOf" srcId="{783CC28D-1EF1-4BEA-9064-2F46F3D379F2}" destId="{D1E0568C-43C2-4258-9C64-657D87403A57}" srcOrd="0" destOrd="0" presId="urn:microsoft.com/office/officeart/2005/8/layout/vList2"/>
    <dgm:cxn modelId="{98B70FE6-64C8-4A20-8EE4-C30377596DB2}" type="presOf" srcId="{C12DA3F9-449A-4F13-9663-DE38E596C769}" destId="{0D0EA4DE-21EE-4631-ABCA-67ADD84169E5}" srcOrd="0" destOrd="0" presId="urn:microsoft.com/office/officeart/2005/8/layout/vList2"/>
    <dgm:cxn modelId="{99D2391B-E174-4A56-83FE-F789F7808BE4}" type="presParOf" srcId="{674E6774-A04F-4DD6-883D-85A4AE6A844E}" destId="{D1E0568C-43C2-4258-9C64-657D87403A57}" srcOrd="0" destOrd="0" presId="urn:microsoft.com/office/officeart/2005/8/layout/vList2"/>
    <dgm:cxn modelId="{7C494191-1B66-4605-BF03-8E3DEFFC92B0}" type="presParOf" srcId="{674E6774-A04F-4DD6-883D-85A4AE6A844E}" destId="{215E5FC9-C4D4-4545-A3E2-8B7BAE98FFEE}" srcOrd="1" destOrd="0" presId="urn:microsoft.com/office/officeart/2005/8/layout/vList2"/>
    <dgm:cxn modelId="{235F5141-14F7-4C43-A54D-9646E9C58F17}" type="presParOf" srcId="{674E6774-A04F-4DD6-883D-85A4AE6A844E}" destId="{A870BC49-8271-4134-90B2-663A1EA6A6F8}" srcOrd="2" destOrd="0" presId="urn:microsoft.com/office/officeart/2005/8/layout/vList2"/>
    <dgm:cxn modelId="{6BF693C1-EBD8-4A66-9E8C-8DEB30F4E1DD}" type="presParOf" srcId="{674E6774-A04F-4DD6-883D-85A4AE6A844E}" destId="{AC9F5A6F-BCDF-4C29-8A42-5C6E14A20628}" srcOrd="3" destOrd="0" presId="urn:microsoft.com/office/officeart/2005/8/layout/vList2"/>
    <dgm:cxn modelId="{305BF36A-00B7-4938-9465-58D3E0DCFEC5}" type="presParOf" srcId="{674E6774-A04F-4DD6-883D-85A4AE6A844E}" destId="{3F01C36E-F6F4-42FE-80AE-66FD9104C4BC}" srcOrd="4" destOrd="0" presId="urn:microsoft.com/office/officeart/2005/8/layout/vList2"/>
    <dgm:cxn modelId="{A972E51B-0651-4AC3-8B50-0FD4A64B45CD}" type="presParOf" srcId="{674E6774-A04F-4DD6-883D-85A4AE6A844E}" destId="{5895E16C-AC54-4003-B47E-80E6071789BB}" srcOrd="5" destOrd="0" presId="urn:microsoft.com/office/officeart/2005/8/layout/vList2"/>
    <dgm:cxn modelId="{95BB7A37-6542-4C90-ACB5-1BDD7C8729AA}" type="presParOf" srcId="{674E6774-A04F-4DD6-883D-85A4AE6A844E}" destId="{A8D1E080-51B9-4BEA-B775-EBE2EF341188}" srcOrd="6" destOrd="0" presId="urn:microsoft.com/office/officeart/2005/8/layout/vList2"/>
    <dgm:cxn modelId="{EB2F0502-6E73-4940-A38C-F09389CB1273}" type="presParOf" srcId="{674E6774-A04F-4DD6-883D-85A4AE6A844E}" destId="{516FBBDC-4C6F-41A9-8945-D533AB30A2BC}" srcOrd="7" destOrd="0" presId="urn:microsoft.com/office/officeart/2005/8/layout/vList2"/>
    <dgm:cxn modelId="{28188363-9DA8-4D7D-A43A-3145023945FA}" type="presParOf" srcId="{674E6774-A04F-4DD6-883D-85A4AE6A844E}" destId="{8EB232A1-B0CC-468E-B736-CA2038099E5E}" srcOrd="8" destOrd="0" presId="urn:microsoft.com/office/officeart/2005/8/layout/vList2"/>
    <dgm:cxn modelId="{FE5BABDA-5CD9-40E4-9A0A-307E19A30262}" type="presParOf" srcId="{674E6774-A04F-4DD6-883D-85A4AE6A844E}" destId="{BEC37324-0FF7-4D27-8005-3EF528E1DB18}" srcOrd="9" destOrd="0" presId="urn:microsoft.com/office/officeart/2005/8/layout/vList2"/>
    <dgm:cxn modelId="{60B35C3A-9EBE-44B0-A784-E1B1885699D4}" type="presParOf" srcId="{674E6774-A04F-4DD6-883D-85A4AE6A844E}" destId="{FC6A6627-CB2D-49B1-9B0F-2273DA293ACC}" srcOrd="10" destOrd="0" presId="urn:microsoft.com/office/officeart/2005/8/layout/vList2"/>
    <dgm:cxn modelId="{424B8410-E17D-4F00-B50F-F6EF8DACB313}" type="presParOf" srcId="{674E6774-A04F-4DD6-883D-85A4AE6A844E}" destId="{E315DDAD-2705-4B2B-AE74-5317C89BB56C}" srcOrd="11" destOrd="0" presId="urn:microsoft.com/office/officeart/2005/8/layout/vList2"/>
    <dgm:cxn modelId="{B67CC634-B7BB-416C-9E47-E5F1736C4840}" type="presParOf" srcId="{674E6774-A04F-4DD6-883D-85A4AE6A844E}" destId="{0D0EA4DE-21EE-4631-ABCA-67ADD84169E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0568C-43C2-4258-9C64-657D87403A57}">
      <dsp:nvSpPr>
        <dsp:cNvPr id="0" name=""/>
        <dsp:cNvSpPr/>
      </dsp:nvSpPr>
      <dsp:spPr>
        <a:xfrm>
          <a:off x="0" y="133013"/>
          <a:ext cx="6245265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Relecture &amp; corrections en cours en vue de la réédition des 4 volumes </a:t>
          </a:r>
          <a:endParaRPr lang="en-US" sz="1800" kern="1200"/>
        </a:p>
      </dsp:txBody>
      <dsp:txXfrm>
        <a:off x="34954" y="167967"/>
        <a:ext cx="6175357" cy="646132"/>
      </dsp:txXfrm>
    </dsp:sp>
    <dsp:sp modelId="{A870BC49-8271-4134-90B2-663A1EA6A6F8}">
      <dsp:nvSpPr>
        <dsp:cNvPr id="0" name=""/>
        <dsp:cNvSpPr/>
      </dsp:nvSpPr>
      <dsp:spPr>
        <a:xfrm>
          <a:off x="0" y="900893"/>
          <a:ext cx="6245265" cy="71604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Soleil </a:t>
          </a:r>
          <a:endParaRPr lang="en-US" sz="1800" kern="1200"/>
        </a:p>
      </dsp:txBody>
      <dsp:txXfrm>
        <a:off x="34954" y="935847"/>
        <a:ext cx="6175357" cy="646132"/>
      </dsp:txXfrm>
    </dsp:sp>
    <dsp:sp modelId="{3F01C36E-F6F4-42FE-80AE-66FD9104C4BC}">
      <dsp:nvSpPr>
        <dsp:cNvPr id="0" name=""/>
        <dsp:cNvSpPr/>
      </dsp:nvSpPr>
      <dsp:spPr>
        <a:xfrm>
          <a:off x="0" y="1668773"/>
          <a:ext cx="6245265" cy="7160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Lune</a:t>
          </a:r>
          <a:endParaRPr lang="en-US" sz="1800" kern="1200"/>
        </a:p>
      </dsp:txBody>
      <dsp:txXfrm>
        <a:off x="34954" y="1703727"/>
        <a:ext cx="6175357" cy="646132"/>
      </dsp:txXfrm>
    </dsp:sp>
    <dsp:sp modelId="{A8D1E080-51B9-4BEA-B775-EBE2EF341188}">
      <dsp:nvSpPr>
        <dsp:cNvPr id="0" name=""/>
        <dsp:cNvSpPr/>
      </dsp:nvSpPr>
      <dsp:spPr>
        <a:xfrm>
          <a:off x="0" y="2436653"/>
          <a:ext cx="6245265" cy="716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Système Solaire</a:t>
          </a:r>
          <a:endParaRPr lang="en-US" sz="1800" kern="1200" dirty="0"/>
        </a:p>
      </dsp:txBody>
      <dsp:txXfrm>
        <a:off x="34954" y="2471607"/>
        <a:ext cx="6175357" cy="646132"/>
      </dsp:txXfrm>
    </dsp:sp>
    <dsp:sp modelId="{8EB232A1-B0CC-468E-B736-CA2038099E5E}">
      <dsp:nvSpPr>
        <dsp:cNvPr id="0" name=""/>
        <dsp:cNvSpPr/>
      </dsp:nvSpPr>
      <dsp:spPr>
        <a:xfrm>
          <a:off x="0" y="3204533"/>
          <a:ext cx="6245265" cy="7160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Constellations</a:t>
          </a:r>
          <a:endParaRPr lang="en-US" sz="1800" kern="1200"/>
        </a:p>
      </dsp:txBody>
      <dsp:txXfrm>
        <a:off x="34954" y="3239487"/>
        <a:ext cx="6175357" cy="646132"/>
      </dsp:txXfrm>
    </dsp:sp>
    <dsp:sp modelId="{FC6A6627-CB2D-49B1-9B0F-2273DA293ACC}">
      <dsp:nvSpPr>
        <dsp:cNvPr id="0" name=""/>
        <dsp:cNvSpPr/>
      </dsp:nvSpPr>
      <dsp:spPr>
        <a:xfrm>
          <a:off x="0" y="3972413"/>
          <a:ext cx="6245265" cy="71604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Une fois le stock reconstitué : distribution dans les clubs afin que chacun dispose d’un petit stock pour ses activités.</a:t>
          </a:r>
          <a:endParaRPr lang="en-US" sz="1800" kern="1200"/>
        </a:p>
      </dsp:txBody>
      <dsp:txXfrm>
        <a:off x="34954" y="4007367"/>
        <a:ext cx="6175357" cy="646132"/>
      </dsp:txXfrm>
    </dsp:sp>
    <dsp:sp modelId="{0D0EA4DE-21EE-4631-ABCA-67ADD84169E5}">
      <dsp:nvSpPr>
        <dsp:cNvPr id="0" name=""/>
        <dsp:cNvSpPr/>
      </dsp:nvSpPr>
      <dsp:spPr>
        <a:xfrm>
          <a:off x="0" y="4740293"/>
          <a:ext cx="6245265" cy="716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Distribution des exemplaires demandés après la réunion </a:t>
          </a:r>
          <a:endParaRPr lang="en-US" sz="1800" kern="1200"/>
        </a:p>
      </dsp:txBody>
      <dsp:txXfrm>
        <a:off x="34954" y="4775247"/>
        <a:ext cx="6175357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7AFC26-7AB1-403D-9FDB-8517F0446E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7D097-D36C-4A02-A4FD-AE843362F6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A02845-8C45-4A80-BEBA-8105E4D3490D}" type="datetime1">
              <a:rPr lang="fr-BE" smtClean="0"/>
              <a:t>22-11-25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808B81-9883-464A-910C-6D19A55C91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27CA2-1223-49FA-A063-EA602A7F2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150C5E3-5AFE-43C3-ADED-4EC6CBDAFA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472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59BC67A-D08E-4522-AD4B-5E193577F94B}" type="datetime1">
              <a:rPr lang="fr-BE" smtClean="0"/>
              <a:t>22-11-25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E3E99C-3AD8-42E7-A2FC-BA8CBADA77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8115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CC2C5-065C-46E8-9C22-864C4EDCBF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7BBA61-A6D8-4F5B-BD16-D67AC80BDD0D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A2B33C2-EB5D-4EF3-851E-43DA874577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6667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5AAD-3FA6-2275-97BA-4F428CE5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290745-F44B-FF9E-1711-FB1E59FDE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012D9F-5AD3-FE14-EDAE-F15BE342F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A9AD9-F2DA-EE89-D3CE-BAD7E42F7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15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047E06-D200-AE19-B7F6-A68EB50ABF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AD398A6-9224-2DFB-0AAE-A7550901C9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4154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3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4A5411-F694-4343-819D-1593733541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F6C5A91-2798-476C-A348-8A3E5B8911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6856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BF562-2115-4801-A2D3-2B318D8D6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1C844D8-04E6-4E1D-A3D7-315BE58AD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0526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95DC-CACC-3C03-6959-A6C48982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594212D-73E0-5416-B4B2-C2AD51198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E45153-D649-925F-E053-65D60CD1B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D47042-BB6F-77AB-9F0B-46FC8BEF2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5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184F5-D073-1C49-E6E6-D41E02C384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16976C3-B44D-397E-200A-E7E11CF415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16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6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F47D-DB47-D975-3931-2AF6B256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97CDE3D-FA17-AA0D-23A5-8CE127474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2D5732-BC16-BE99-EB97-3ED3C7545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849B5F-CA48-8E5F-497E-102C2C5FF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7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8FC000-51B2-BE97-BBC7-827653AC8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DBDB532-9359-2CD4-3FB8-616431FF64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73594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517D2-C79C-1F18-991E-BF33F1B3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346A1F-FFEF-467A-7509-9B1D7C4B8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E656BE-C262-2FC5-0DF7-BC7748BD7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FAB94-F435-70EC-36B5-A691E3C2F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8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D69039-C464-0C1E-764B-A4EE30C130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243D448D-C656-4805-CB04-20BF0806F0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06475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DB8A-82B8-9FDF-8185-24F6459D6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430DDB-E0C0-C926-56CB-E2FEA8FD9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F2173B-6BAA-AD5C-6FF0-641E3E076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99C7EA-66B5-A5E7-A1C5-2F2452280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9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EE159-536E-694A-4CCC-8B2199102F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22-11-25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926D6FF-99E6-A30C-EDEF-62E8F8FF68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89400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0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61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2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2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0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5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00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4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A27068-60D9-4B2B-9C97-4368197D51BA}"/>
              </a:ext>
            </a:extLst>
          </p:cNvPr>
          <p:cNvSpPr txBox="1"/>
          <p:nvPr/>
        </p:nvSpPr>
        <p:spPr>
          <a:xfrm>
            <a:off x="6871776" y="440336"/>
            <a:ext cx="4196932" cy="2423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Réunion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du 22 </a:t>
            </a:r>
            <a:r>
              <a:rPr lang="en-US" sz="5000" b="1" dirty="0" err="1">
                <a:latin typeface="+mj-lt"/>
                <a:ea typeface="+mj-ea"/>
                <a:cs typeface="+mj-cs"/>
              </a:rPr>
              <a:t>novembre</a:t>
            </a:r>
            <a:r>
              <a:rPr lang="en-US" sz="5000" b="1" dirty="0">
                <a:latin typeface="+mj-lt"/>
                <a:ea typeface="+mj-ea"/>
                <a:cs typeface="+mj-cs"/>
              </a:rPr>
              <a:t> 2025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E5D36A-9924-4E16-8717-80AD7A7CA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4" b="3"/>
          <a:stretch>
            <a:fillRect/>
          </a:stretch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7E53D5-3814-96D9-6818-5826BAB3A80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Achats groupés de lunettes d’éclipse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F64112-916C-215C-DEA7-464EF24A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55" y="281606"/>
            <a:ext cx="4764480" cy="60863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6BC02C-04D4-5C09-7922-26D97FBA27A9}"/>
              </a:ext>
            </a:extLst>
          </p:cNvPr>
          <p:cNvSpPr txBox="1"/>
          <p:nvPr/>
        </p:nvSpPr>
        <p:spPr>
          <a:xfrm>
            <a:off x="831273" y="543889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Commande « test » en cours chez </a:t>
            </a:r>
            <a:r>
              <a:rPr lang="fr-BE" dirty="0" err="1"/>
              <a:t>AliExpress</a:t>
            </a:r>
            <a:r>
              <a:rPr lang="fr-BE" dirty="0"/>
              <a:t> 100 paires pour 19€ (frais de port compris) </a:t>
            </a:r>
          </a:p>
        </p:txBody>
      </p:sp>
    </p:spTree>
    <p:extLst>
      <p:ext uri="{BB962C8B-B14F-4D97-AF65-F5344CB8AC3E}">
        <p14:creationId xmlns:p14="http://schemas.microsoft.com/office/powerpoint/2010/main" val="913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9CC2E-C905-C6DB-A7B2-E248145C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1CE131-1918-2104-4DED-921F8BB6C72B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“Histoire de Ciel”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ZoneTexte 1">
            <a:extLst>
              <a:ext uri="{FF2B5EF4-FFF2-40B4-BE49-F238E27FC236}">
                <a16:creationId xmlns:a16="http://schemas.microsoft.com/office/drawing/2014/main" id="{3046F700-3F3A-A542-0AE0-B484CD4A5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91980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8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17B14-F1B2-9D25-B4B1-54D31D83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7B454F-6D76-73A8-3220-A2E17802700D}"/>
              </a:ext>
            </a:extLst>
          </p:cNvPr>
          <p:cNvSpPr txBox="1"/>
          <p:nvPr/>
        </p:nvSpPr>
        <p:spPr>
          <a:xfrm>
            <a:off x="472050" y="-233598"/>
            <a:ext cx="6835032" cy="2766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Evénement</a:t>
            </a: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(s) à </a:t>
            </a: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l’Observatoire</a:t>
            </a: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Royal de Belgique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0A6C8E-BF2A-1B7F-85CC-91439E66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3903">
            <a:off x="7946765" y="2068072"/>
            <a:ext cx="3983148" cy="23826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3D97B0-BAD3-3B4D-C9F5-A1CC2780DB69}"/>
              </a:ext>
            </a:extLst>
          </p:cNvPr>
          <p:cNvSpPr txBox="1"/>
          <p:nvPr/>
        </p:nvSpPr>
        <p:spPr>
          <a:xfrm>
            <a:off x="641665" y="2693593"/>
            <a:ext cx="6023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Dans le cadre du  bicentenaire </a:t>
            </a:r>
          </a:p>
          <a:p>
            <a:endParaRPr lang="fr-BE" dirty="0"/>
          </a:p>
          <a:p>
            <a:r>
              <a:rPr lang="fr-BE" dirty="0"/>
              <a:t>Premier contact pris au nom de la FFAAB</a:t>
            </a:r>
          </a:p>
          <a:p>
            <a:pPr marL="285750" indent="-285750">
              <a:buFontTx/>
              <a:buChar char="-"/>
            </a:pPr>
            <a:r>
              <a:rPr lang="fr-BE" dirty="0"/>
              <a:t>Organisation de « </a:t>
            </a:r>
            <a:r>
              <a:rPr lang="fr-BE" dirty="0" err="1"/>
              <a:t>street</a:t>
            </a:r>
            <a:r>
              <a:rPr lang="fr-BE" dirty="0"/>
              <a:t> </a:t>
            </a:r>
            <a:r>
              <a:rPr lang="fr-BE" dirty="0" err="1"/>
              <a:t>astronomy</a:t>
            </a:r>
            <a:r>
              <a:rPr lang="fr-BE" dirty="0"/>
              <a:t> » à Bruxelles à partir de février 2026</a:t>
            </a:r>
          </a:p>
          <a:p>
            <a:pPr marL="285750" indent="-285750">
              <a:buFontTx/>
              <a:buChar char="-"/>
            </a:pPr>
            <a:r>
              <a:rPr lang="fr-BE" dirty="0"/>
              <a:t>Organisation d’activités sur le site d’Humain (Rochefort). Observation de l’éclipse du  12/08/26 et d’une nuit des étoiles ? </a:t>
            </a:r>
          </a:p>
          <a:p>
            <a:pPr marL="285750" indent="-285750">
              <a:buFontTx/>
              <a:buChar char="-"/>
            </a:pPr>
            <a:r>
              <a:rPr lang="fr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6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C68ED-2EBE-6504-5F51-10F23607F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A8AB1C-A0B9-27A8-5020-ED167F48D141}"/>
              </a:ext>
            </a:extLst>
          </p:cNvPr>
          <p:cNvSpPr txBox="1"/>
          <p:nvPr/>
        </p:nvSpPr>
        <p:spPr>
          <a:xfrm>
            <a:off x="480877" y="125165"/>
            <a:ext cx="6430561" cy="1825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Evénements</a:t>
            </a: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FFAAB 2026-2027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D1E444-4B9C-54FC-AD88-CEAF9724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60" y="2033820"/>
            <a:ext cx="2571362" cy="20970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1FFD19-77DF-D12A-EF90-34CC4E11CC19}"/>
              </a:ext>
            </a:extLst>
          </p:cNvPr>
          <p:cNvSpPr txBox="1"/>
          <p:nvPr/>
        </p:nvSpPr>
        <p:spPr>
          <a:xfrm>
            <a:off x="650180" y="1950166"/>
            <a:ext cx="6261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/>
              <a:t>Rendez-vous ESC prévu le 28/11</a:t>
            </a:r>
          </a:p>
          <a:p>
            <a:pPr marL="285750" indent="-285750">
              <a:buFontTx/>
              <a:buChar char="-"/>
            </a:pPr>
            <a:r>
              <a:rPr lang="fr-BE" dirty="0"/>
              <a:t>ORB : opportunité avec leurs événements </a:t>
            </a:r>
          </a:p>
          <a:p>
            <a:pPr marL="285750" indent="-285750">
              <a:buFontTx/>
              <a:buChar char="-"/>
            </a:pPr>
            <a:r>
              <a:rPr lang="fr-BE" dirty="0" err="1"/>
              <a:t>Unamur</a:t>
            </a:r>
            <a:r>
              <a:rPr lang="fr-BE" dirty="0"/>
              <a:t> : collaboration possible 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endParaRPr lang="fr-BE" dirty="0"/>
          </a:p>
          <a:p>
            <a:r>
              <a:rPr lang="fr-BE" dirty="0"/>
              <a:t>Pour rappel : projet d’organisation d’un événement FFAAB récurrent dans les style des RCE. Organisation de conférences, d’ateliers, brocante astro, ….</a:t>
            </a:r>
          </a:p>
          <a:p>
            <a:endParaRPr lang="fr-BE" dirty="0"/>
          </a:p>
          <a:p>
            <a:r>
              <a:rPr lang="fr-BE" dirty="0"/>
              <a:t>A venir : Les Géminides en décembre (à mettre dans le calendrier si vous organisez une activité publique)</a:t>
            </a:r>
          </a:p>
          <a:p>
            <a:r>
              <a:rPr lang="fr-BE" dirty="0"/>
              <a:t>Dates des réunions 2026 à déterminer aujourd’hui</a:t>
            </a:r>
          </a:p>
        </p:txBody>
      </p:sp>
    </p:spTree>
    <p:extLst>
      <p:ext uri="{BB962C8B-B14F-4D97-AF65-F5344CB8AC3E}">
        <p14:creationId xmlns:p14="http://schemas.microsoft.com/office/powerpoint/2010/main" val="14114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1AC9C-3401-066E-E45F-758CFDE1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1EE20C-609E-8145-B511-8F5CFE6DBD10}"/>
              </a:ext>
            </a:extLst>
          </p:cNvPr>
          <p:cNvSpPr txBox="1"/>
          <p:nvPr/>
        </p:nvSpPr>
        <p:spPr>
          <a:xfrm>
            <a:off x="315686" y="250202"/>
            <a:ext cx="7534967" cy="1471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point sur le site Web et les réseaux </a:t>
            </a: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sociaux</a:t>
            </a:r>
            <a:endParaRPr lang="en-US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760CD7-95CF-4DDC-BEA4-570C2EDBF0E7}"/>
              </a:ext>
            </a:extLst>
          </p:cNvPr>
          <p:cNvSpPr txBox="1"/>
          <p:nvPr/>
        </p:nvSpPr>
        <p:spPr>
          <a:xfrm>
            <a:off x="650180" y="1721922"/>
            <a:ext cx="6380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/>
              <a:t>Récupération du site web et refonte de celui-ci avec des possibilités de synchronisation entre le site et les réseaux sociaux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Facebook : continuité de la page de la fédération, à étayer avec des informations régulières sur les activités des clubs ou autres (à réfléchir) (5800 followers vs 15000 pour la page de la SAL) …</a:t>
            </a:r>
          </a:p>
          <a:p>
            <a:pPr marL="285750" indent="-285750">
              <a:buFontTx/>
              <a:buChar char="-"/>
            </a:pPr>
            <a:r>
              <a:rPr lang="fr-BE" dirty="0"/>
              <a:t>Réunions hybrides à prévoir (visioconférence)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Groupe WhatsApp (seulement 30 membres)</a:t>
            </a:r>
          </a:p>
          <a:p>
            <a:pPr marL="285750" indent="-285750">
              <a:buFontTx/>
              <a:buChar char="-"/>
            </a:pPr>
            <a:r>
              <a:rPr lang="fr-BE" dirty="0"/>
              <a:t>Groupe WhatsApp concernant l’éclipse 2026 en Espagne (27 membres !)</a:t>
            </a:r>
          </a:p>
          <a:p>
            <a:r>
              <a:rPr lang="fr-BE" dirty="0"/>
              <a:t>C’est peu  : faire la pub dans vos clubs !!</a:t>
            </a:r>
          </a:p>
        </p:txBody>
      </p:sp>
    </p:spTree>
    <p:extLst>
      <p:ext uri="{BB962C8B-B14F-4D97-AF65-F5344CB8AC3E}">
        <p14:creationId xmlns:p14="http://schemas.microsoft.com/office/powerpoint/2010/main" val="39869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726B3-D370-5AA6-8B6C-39CEC4FB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DAA1AA-0B18-C3B6-E8D1-1E79252FC879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Points à traiter dans les divers ?</a:t>
            </a:r>
          </a:p>
        </p:txBody>
      </p:sp>
    </p:spTree>
    <p:extLst>
      <p:ext uri="{BB962C8B-B14F-4D97-AF65-F5344CB8AC3E}">
        <p14:creationId xmlns:p14="http://schemas.microsoft.com/office/powerpoint/2010/main" val="20957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495731-F755-4E04-8A49-9383E5F0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Ordre du jour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D1F1D2-ED65-4C22-A315-A8F1EFBF1F6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Approbation du PV de la réunion précédente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Situation financière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Achats Groupés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Principaux événements à venir (au cours des deux prochains mois)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Suivi des projets en cours </a:t>
            </a:r>
          </a:p>
          <a:p>
            <a:pPr marL="74295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b="1"/>
              <a:t>Divers</a:t>
            </a:r>
          </a:p>
        </p:txBody>
      </p:sp>
      <p:pic>
        <p:nvPicPr>
          <p:cNvPr id="6" name="Picture 5" descr="Bureau avec des éléments de productivité">
            <a:extLst>
              <a:ext uri="{FF2B5EF4-FFF2-40B4-BE49-F238E27FC236}">
                <a16:creationId xmlns:a16="http://schemas.microsoft.com/office/drawing/2014/main" id="{089BAE35-09E4-EE99-9FBF-16737F4B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48" r="88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4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A9176E-283D-4A72-AE35-87143FB954D7}"/>
              </a:ext>
            </a:extLst>
          </p:cNvPr>
          <p:cNvSpPr/>
          <p:nvPr/>
        </p:nvSpPr>
        <p:spPr>
          <a:xfrm>
            <a:off x="158889" y="66757"/>
            <a:ext cx="6132595" cy="196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Approbation du PV </a:t>
            </a:r>
          </a:p>
        </p:txBody>
      </p:sp>
      <p:pic>
        <p:nvPicPr>
          <p:cNvPr id="1026" name="Picture 2" descr="RÃ©sultat de recherche d'images pour &quot;cachet&quot;">
            <a:extLst>
              <a:ext uri="{FF2B5EF4-FFF2-40B4-BE49-F238E27FC236}">
                <a16:creationId xmlns:a16="http://schemas.microsoft.com/office/drawing/2014/main" id="{57319722-295C-45BB-B51A-07F882F8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32" y="1444994"/>
            <a:ext cx="6499668" cy="43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B95B30-58FB-4E8B-AC6C-343628FD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financière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que sur un document avec stylet">
            <a:extLst>
              <a:ext uri="{FF2B5EF4-FFF2-40B4-BE49-F238E27FC236}">
                <a16:creationId xmlns:a16="http://schemas.microsoft.com/office/drawing/2014/main" id="{48578106-2D62-017C-B592-5D7F125C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85" r="966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3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CE6DE-8912-D0DC-D3C5-91717687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8C4E1D-144F-13C0-62AA-732975FDC9C8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FINANCIERE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2025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2166A7-14D0-8926-988B-1007EEB9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74" y="107511"/>
            <a:ext cx="6699147" cy="64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5820276" y="272304"/>
            <a:ext cx="6251110" cy="777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Achats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groupés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 descr="Panier avec boîtes">
            <a:extLst>
              <a:ext uri="{FF2B5EF4-FFF2-40B4-BE49-F238E27FC236}">
                <a16:creationId xmlns:a16="http://schemas.microsoft.com/office/drawing/2014/main" id="{75890460-3E67-D0BB-ADB9-0D921FCE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17" r="16152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5F27DD-C5F6-74F5-6ED2-EF86E0D34215}"/>
              </a:ext>
            </a:extLst>
          </p:cNvPr>
          <p:cNvSpPr txBox="1"/>
          <p:nvPr/>
        </p:nvSpPr>
        <p:spPr>
          <a:xfrm>
            <a:off x="5669872" y="1489051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 Ciel à </a:t>
            </a:r>
            <a:r>
              <a:rPr lang="en-US" sz="2200" dirty="0" err="1"/>
              <a:t>l’œil</a:t>
            </a:r>
            <a:r>
              <a:rPr lang="en-US" sz="2200" dirty="0"/>
              <a:t> nu 2026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Calendrier</a:t>
            </a:r>
            <a:r>
              <a:rPr lang="en-US" sz="2200" dirty="0"/>
              <a:t>  ORB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Liste</a:t>
            </a:r>
            <a:r>
              <a:rPr lang="en-US" sz="2200" dirty="0"/>
              <a:t> des livres des </a:t>
            </a:r>
            <a:r>
              <a:rPr lang="en-US" sz="2200" dirty="0" err="1"/>
              <a:t>Ed.De</a:t>
            </a:r>
            <a:r>
              <a:rPr lang="en-US" sz="2200" dirty="0"/>
              <a:t> Boeck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Livre sur le </a:t>
            </a:r>
            <a:r>
              <a:rPr lang="en-US" sz="2200" dirty="0" err="1"/>
              <a:t>logiciel</a:t>
            </a:r>
            <a:r>
              <a:rPr lang="en-US" sz="2200" dirty="0"/>
              <a:t> Siril (Ed. </a:t>
            </a:r>
            <a:r>
              <a:rPr lang="en-US" sz="2200" dirty="0" err="1"/>
              <a:t>Axilon</a:t>
            </a:r>
            <a:r>
              <a:rPr lang="en-US" sz="2200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Les </a:t>
            </a:r>
            <a:r>
              <a:rPr lang="en-US" sz="2200" dirty="0" err="1"/>
              <a:t>Soleils</a:t>
            </a:r>
            <a:r>
              <a:rPr lang="en-US" sz="2200" dirty="0"/>
              <a:t> noirs (Stelvision)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71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1CE34-95D7-BBED-25D5-06A4FB01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BF38B9-BC86-518D-6D36-B9A606053EE1}"/>
              </a:ext>
            </a:extLst>
          </p:cNvPr>
          <p:cNvSpPr txBox="1"/>
          <p:nvPr/>
        </p:nvSpPr>
        <p:spPr>
          <a:xfrm>
            <a:off x="87602" y="368487"/>
            <a:ext cx="9697666" cy="1685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Evénements</a:t>
            </a:r>
            <a:r>
              <a:rPr lang="en-US" sz="6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à </a:t>
            </a:r>
            <a:r>
              <a:rPr lang="en-US" sz="6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venir</a:t>
            </a:r>
            <a:endParaRPr lang="en-US" sz="6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44D5977-21D7-03D4-C4A9-3CAA7B77263B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DB3091-555B-8631-F9C9-CA7C842D2C9F}"/>
              </a:ext>
            </a:extLst>
          </p:cNvPr>
          <p:cNvSpPr txBox="1"/>
          <p:nvPr/>
        </p:nvSpPr>
        <p:spPr>
          <a:xfrm>
            <a:off x="308758" y="1399734"/>
            <a:ext cx="8027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BW Astronomie</a:t>
            </a:r>
          </a:p>
          <a:p>
            <a:r>
              <a:rPr lang="fr-BE" dirty="0"/>
              <a:t>25/11 « Et si on rallumait la nuit » Ciné-débat sur le pollution lumineuse à Nivelles</a:t>
            </a:r>
          </a:p>
          <a:p>
            <a:r>
              <a:rPr lang="fr-BE" dirty="0"/>
              <a:t>28/11 Spectacle sur la pollution lumineuse au </a:t>
            </a:r>
            <a:r>
              <a:rPr lang="fr-BE" dirty="0" err="1"/>
              <a:t>Waux</a:t>
            </a:r>
            <a:r>
              <a:rPr lang="fr-BE" dirty="0"/>
              <a:t>-hall de Nivelles suivi d’une soirée d’observation sur le parking de l’hôtel de Ville.</a:t>
            </a:r>
          </a:p>
          <a:p>
            <a:endParaRPr lang="fr-BE" dirty="0"/>
          </a:p>
          <a:p>
            <a:r>
              <a:rPr lang="fr-BE" b="1" dirty="0"/>
              <a:t>Charleroi Astronomie </a:t>
            </a:r>
          </a:p>
          <a:p>
            <a:r>
              <a:rPr lang="fr-BE" dirty="0"/>
              <a:t>19/11 Exposé sur les aurores boréales</a:t>
            </a:r>
          </a:p>
          <a:p>
            <a:r>
              <a:rPr lang="fr-BE" dirty="0"/>
              <a:t>03/12 Présentation du logiciel de traitement d’images « </a:t>
            </a:r>
            <a:r>
              <a:rPr lang="fr-BE" dirty="0" err="1"/>
              <a:t>AstroImage</a:t>
            </a:r>
            <a:r>
              <a:rPr lang="fr-BE" dirty="0"/>
              <a:t> »</a:t>
            </a:r>
          </a:p>
          <a:p>
            <a:r>
              <a:rPr lang="fr-BE" dirty="0"/>
              <a:t>17/12 Présentation sur l’utilisation des différents types de filtres </a:t>
            </a:r>
          </a:p>
          <a:p>
            <a:r>
              <a:rPr lang="fr-BE" dirty="0"/>
              <a:t>07/01 Exposé sur les capteurs multispectraux embarqués dans les satellites et la technique de vue par balayage.</a:t>
            </a:r>
          </a:p>
          <a:p>
            <a:endParaRPr lang="fr-BE" dirty="0"/>
          </a:p>
          <a:p>
            <a:r>
              <a:rPr lang="fr-BE" b="1" dirty="0"/>
              <a:t>Apex</a:t>
            </a:r>
          </a:p>
          <a:p>
            <a:r>
              <a:rPr lang="fr-BE" dirty="0"/>
              <a:t>Soirée d’observation le 13/12 dans le cadre des Géminides + ciel d’hiver</a:t>
            </a:r>
          </a:p>
          <a:p>
            <a:endParaRPr lang="fr-BE" dirty="0"/>
          </a:p>
          <a:p>
            <a:r>
              <a:rPr lang="fr-BE" b="1" dirty="0"/>
              <a:t>Dans le cadre du  partenariat avec l’</a:t>
            </a:r>
            <a:r>
              <a:rPr lang="fr-BE" b="1" dirty="0" err="1"/>
              <a:t>Astroclub</a:t>
            </a:r>
            <a:r>
              <a:rPr lang="fr-BE" b="1" dirty="0"/>
              <a:t> de France :</a:t>
            </a:r>
          </a:p>
          <a:p>
            <a:r>
              <a:rPr lang="fr-BE" b="1" dirty="0"/>
              <a:t>Journée d’astro imagerie le 20/12</a:t>
            </a:r>
          </a:p>
        </p:txBody>
      </p:sp>
    </p:spTree>
    <p:extLst>
      <p:ext uri="{BB962C8B-B14F-4D97-AF65-F5344CB8AC3E}">
        <p14:creationId xmlns:p14="http://schemas.microsoft.com/office/powerpoint/2010/main" val="20827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9BB4D-BEF3-3FC4-F96C-1D600C1F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78BF85-26CD-9B4F-E007-5A5636EE2B40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Quelques belles choses à voir …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C8F36A-0C79-B4E9-8C6F-A0A3D38ECF90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Rapprochements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29/11 : Saturne sous la Lune </a:t>
            </a:r>
            <a:r>
              <a:rPr lang="en-US" sz="1500" b="1" dirty="0" err="1"/>
              <a:t>gibbeuse</a:t>
            </a:r>
            <a:r>
              <a:rPr lang="en-US" sz="1500" b="1" dirty="0"/>
              <a:t> (2h après le </a:t>
            </a:r>
            <a:r>
              <a:rPr lang="en-US" sz="1500" b="1" dirty="0" err="1"/>
              <a:t>coucher</a:t>
            </a:r>
            <a:r>
              <a:rPr lang="en-US" sz="1500" b="1" dirty="0"/>
              <a:t> du Soleil)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07/12 &amp; 03/01 : Lune-Jupiter dans les </a:t>
            </a:r>
            <a:r>
              <a:rPr lang="en-US" sz="1500" b="1" dirty="0" err="1"/>
              <a:t>Gémeaux</a:t>
            </a:r>
            <a:r>
              <a:rPr lang="en-US" sz="1500" b="1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23/01 : Croissant Lunaire et Saturne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18/12 : Mercure &amp; croissant Lunaire à </a:t>
            </a:r>
            <a:r>
              <a:rPr lang="en-US" sz="1500" b="1" dirty="0" err="1"/>
              <a:t>l’aube</a:t>
            </a:r>
            <a:endParaRPr lang="en-US" sz="15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27/12 : Lune et Saturne au </a:t>
            </a:r>
            <a:r>
              <a:rPr lang="en-US" sz="1500" b="1" dirty="0" err="1"/>
              <a:t>crépuscule</a:t>
            </a:r>
            <a:r>
              <a:rPr lang="en-US" sz="1500" b="1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Dans le nuit du  3 au  4/12 occultation des </a:t>
            </a:r>
            <a:r>
              <a:rPr lang="en-US" sz="1500" b="1" dirty="0" err="1"/>
              <a:t>Pléiades</a:t>
            </a:r>
            <a:r>
              <a:rPr lang="en-US" sz="1500" b="1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pic>
        <p:nvPicPr>
          <p:cNvPr id="16" name="Picture 15" descr="Montagne de nuit">
            <a:extLst>
              <a:ext uri="{FF2B5EF4-FFF2-40B4-BE49-F238E27FC236}">
                <a16:creationId xmlns:a16="http://schemas.microsoft.com/office/drawing/2014/main" id="{36BC245D-646F-A3EF-7F44-24C92D17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76" r="21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149C20-379D-7D21-F26F-F338A494A632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5E4B9-105C-27E9-636E-3E8CEF593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5DDBA2-A5F7-339D-247D-1DF41AA7B177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Suivi des projets en cours 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rsonne pointant sur une carte">
            <a:extLst>
              <a:ext uri="{FF2B5EF4-FFF2-40B4-BE49-F238E27FC236}">
                <a16:creationId xmlns:a16="http://schemas.microsoft.com/office/drawing/2014/main" id="{573F1D32-FF19-0D42-4515-DCC2E6F7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15" r="2323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4197951-D2F7-801A-4058-E5308B169419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ahnschrift SemiLight SemiConde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19463</TotalTime>
  <Words>655</Words>
  <Application>Microsoft Office PowerPoint</Application>
  <PresentationFormat>Grand écran</PresentationFormat>
  <Paragraphs>176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Bahnschrift Light SemiCondensed</vt:lpstr>
      <vt:lpstr>Bahnschrift SemiLight SemiConde</vt:lpstr>
      <vt:lpstr>Calibri</vt:lpstr>
      <vt:lpstr>Office Theme</vt:lpstr>
      <vt:lpstr>Présentation PowerPoint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Joseph Marteleur</dc:creator>
  <cp:lastModifiedBy>Frédéric Thienpont</cp:lastModifiedBy>
  <cp:revision>890</cp:revision>
  <cp:lastPrinted>2019-05-25T18:04:27Z</cp:lastPrinted>
  <dcterms:created xsi:type="dcterms:W3CDTF">2019-05-10T01:35:45Z</dcterms:created>
  <dcterms:modified xsi:type="dcterms:W3CDTF">2025-11-21T23:56:40Z</dcterms:modified>
</cp:coreProperties>
</file>