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59" r:id="rId4"/>
    <p:sldId id="260" r:id="rId5"/>
    <p:sldId id="262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5"/>
    <p:restoredTop sz="94716"/>
  </p:normalViewPr>
  <p:slideViewPr>
    <p:cSldViewPr snapToGrid="0">
      <p:cViewPr varScale="1">
        <p:scale>
          <a:sx n="82" d="100"/>
          <a:sy n="82" d="100"/>
        </p:scale>
        <p:origin x="4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258BD2-AB33-594E-B645-1B71F5091D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2B87C01-490F-B176-8FE7-3306A210E5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B5A7A7-F949-301A-B889-5A335BDBF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1EEA-5818-5346-A0BF-F9761DC8C5D1}" type="datetimeFigureOut">
              <a:rPr lang="fr-FR" smtClean="0"/>
              <a:t>21/02/2026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DF2ABC-2299-DCE4-DAAD-96EA77024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287397-A2BA-0AC0-E97D-D37A8D7E5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6971-F471-F844-8D38-9664DAC6D9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9832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229DD8-926D-012A-6588-AEFA22179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06367E0-6E1A-9EAF-8F9D-7A351B8E4B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1AB66A-9268-C321-1B6D-DC66E67EE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1EEA-5818-5346-A0BF-F9761DC8C5D1}" type="datetimeFigureOut">
              <a:rPr lang="fr-FR" smtClean="0"/>
              <a:t>21/02/2026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F07ED3-4CEA-3EB5-A9B0-53B7219E2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60D86D-B775-12EC-CF0A-44D1BF962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6971-F471-F844-8D38-9664DAC6D9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121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D721DC0-DA8C-2778-8ABB-575688A276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7CA680F-4163-A525-74E2-937F13DC6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C87372-8504-D2CE-8260-BD65B737A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1EEA-5818-5346-A0BF-F9761DC8C5D1}" type="datetimeFigureOut">
              <a:rPr lang="fr-FR" smtClean="0"/>
              <a:t>21/02/2026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BC4EBB-5DAE-B64A-DD59-A61F833FF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2BCE45-8178-AA18-8968-5D13E58A1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6971-F471-F844-8D38-9664DAC6D9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914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A86213-F6EB-8504-9930-63C871A8E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0ABB71-BF65-6321-93AA-51103C3FC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DF9F7F-E293-9E71-6A4E-4FB838E9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1EEA-5818-5346-A0BF-F9761DC8C5D1}" type="datetimeFigureOut">
              <a:rPr lang="fr-FR" smtClean="0"/>
              <a:t>21/02/2026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9F8E0D-A8B5-06FE-DB0A-9C20F9B8D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BF806E-5B54-E16A-05B8-E74A6ACDA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6971-F471-F844-8D38-9664DAC6D9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2237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2B8E62-BAA3-18F4-CC6B-779D5F9DA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CD3A17-1D0A-A510-9D86-98B967A8C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948E71-6781-0E76-4658-736AF09B1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1EEA-5818-5346-A0BF-F9761DC8C5D1}" type="datetimeFigureOut">
              <a:rPr lang="fr-FR" smtClean="0"/>
              <a:t>21/02/2026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F15FC1-BFE4-DB51-3C0A-68A127BDC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031786-B671-6F78-6D92-1E9AA3923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6971-F471-F844-8D38-9664DAC6D9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68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1E29D9-3880-914E-5035-3BB9A9D5C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6A6D6A-3736-7474-8117-998F7046D5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AC01EE6-F914-2714-FD58-E225EF07B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A4835F-4D85-BA66-EA37-3F7E0C9E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1EEA-5818-5346-A0BF-F9761DC8C5D1}" type="datetimeFigureOut">
              <a:rPr lang="fr-FR" smtClean="0"/>
              <a:t>21/02/2026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E90D17-F09D-4452-923F-096995512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9D91F6-505B-C52C-1543-F4B70F479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6971-F471-F844-8D38-9664DAC6D9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848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5E0597-8EDF-E34E-0AE8-7F2A9A18E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A22826-FC98-9EF9-F7BD-E45A90085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5EDF3F8-0EEE-7565-76E2-0690B4229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32A9ADF-F5CA-445B-1698-12A2C27AEC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B3D0822-7A7A-2CBF-F049-54C475B4D8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AD2639C-A05F-9F3C-CCAD-9E52C59A3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1EEA-5818-5346-A0BF-F9761DC8C5D1}" type="datetimeFigureOut">
              <a:rPr lang="fr-FR" smtClean="0"/>
              <a:t>21/02/2026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11FF9B2-70B7-AF8F-D1FE-9C909B059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816897C-A5DD-05B4-7435-C8C7C345D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6971-F471-F844-8D38-9664DAC6D9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24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23F644-C08A-B30E-D09E-F0EFFB6D5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ED46523-AA32-02B9-B274-74A7EF6C2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1EEA-5818-5346-A0BF-F9761DC8C5D1}" type="datetimeFigureOut">
              <a:rPr lang="fr-FR" smtClean="0"/>
              <a:t>21/02/2026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C1C86D5-9ABE-0769-E72F-FF257B6A8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657558D-0480-CCA6-5C2F-74D71FCB9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6971-F471-F844-8D38-9664DAC6D9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5322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C7BE6E1-4FD8-45AD-CBE9-DA9CBC57A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1EEA-5818-5346-A0BF-F9761DC8C5D1}" type="datetimeFigureOut">
              <a:rPr lang="fr-FR" smtClean="0"/>
              <a:t>21/02/2026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25D02E8-FD19-40D0-FD20-7D1B8687D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7C3F3B8-CC0B-49CF-08E0-F3566D17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6971-F471-F844-8D38-9664DAC6D9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30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4ED736-2A48-C7F2-EC36-00189BEDA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987326-D5B5-1015-7672-572145C9E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C5DD88-44D0-081B-D0CF-B08E309BC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D517E2-910D-AAC3-2C1E-D6D2DCA5B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1EEA-5818-5346-A0BF-F9761DC8C5D1}" type="datetimeFigureOut">
              <a:rPr lang="fr-FR" smtClean="0"/>
              <a:t>21/02/2026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5F34A2-5B05-059C-318B-5807A8BE2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DB44B87-7116-8282-FF46-CE2ACE286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6971-F471-F844-8D38-9664DAC6D9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398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AB0C14-6883-BE34-A2E9-3F94DD1D0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74B6066-5849-804E-8726-596DFEED11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BA13474-CF40-71D7-6DC9-637EBED91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A65C72-3827-2400-1232-D31B60405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1EEA-5818-5346-A0BF-F9761DC8C5D1}" type="datetimeFigureOut">
              <a:rPr lang="fr-FR" smtClean="0"/>
              <a:t>21/02/2026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300DA7-0B0C-F507-C7B8-6C36DC2D4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C4DF45C-C1C3-8784-7648-2B8557EFC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6971-F471-F844-8D38-9664DAC6D9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206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F392265-D867-DEED-C493-3268E7EE9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562402-BB95-E1E7-9116-F1DB3D5D4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43E7CC-6EEB-DEDE-2D04-E8448F3787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81EEA-5818-5346-A0BF-F9761DC8C5D1}" type="datetimeFigureOut">
              <a:rPr lang="fr-FR" smtClean="0"/>
              <a:t>21/02/2026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EC7286-D6F5-D66D-3A33-269CD3E794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156903-ABAF-3B9F-0E7D-B84384E68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D6971-F471-F844-8D38-9664DAC6D9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7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app.astrobin.com/equipment/explorer/accessory/1571" TargetMode="External"/><Relationship Id="rId3" Type="http://schemas.openxmlformats.org/officeDocument/2006/relationships/hyperlink" Target="https://app.astrobin.com/equipment/explorer/camera/322" TargetMode="External"/><Relationship Id="rId7" Type="http://schemas.openxmlformats.org/officeDocument/2006/relationships/hyperlink" Target="https://app.astrobin.com/equipment/explorer/accessory/40" TargetMode="External"/><Relationship Id="rId2" Type="http://schemas.openxmlformats.org/officeDocument/2006/relationships/hyperlink" Target="https://app.astrobin.com/equipment/explorer/telescope/80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.astrobin.com/equipment/explorer/filter/4667" TargetMode="External"/><Relationship Id="rId5" Type="http://schemas.openxmlformats.org/officeDocument/2006/relationships/hyperlink" Target="https://app.astrobin.com/equipment/explorer/mount/1354" TargetMode="External"/><Relationship Id="rId10" Type="http://schemas.openxmlformats.org/officeDocument/2006/relationships/hyperlink" Target="https://app.astrobin.com/equipment/explorer/software/1" TargetMode="External"/><Relationship Id="rId4" Type="http://schemas.openxmlformats.org/officeDocument/2006/relationships/hyperlink" Target="https://app.astrobin.com/equipment/explorer/camera/183" TargetMode="External"/><Relationship Id="rId9" Type="http://schemas.openxmlformats.org/officeDocument/2006/relationships/hyperlink" Target="https://app.astrobin.com/equipment/explorer/software/2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illustrations/merci-note-merci-noter-message-1428147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2EFE4A-6284-CCE2-5657-3FEFCF0FA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BE" b="1" dirty="0"/>
            </a:br>
            <a:r>
              <a:rPr lang="fr-BE" b="1" dirty="0"/>
              <a:t>APOD : 19 février 2026</a:t>
            </a:r>
            <a:br>
              <a:rPr lang="fr-BE" b="1" dirty="0"/>
            </a:br>
            <a:r>
              <a:rPr lang="fr-BE" b="1" dirty="0"/>
              <a:t>IC 2574, la nébuleuse de </a:t>
            </a:r>
            <a:r>
              <a:rPr lang="fr-BE" b="1" dirty="0" err="1"/>
              <a:t>Coddington</a:t>
            </a:r>
            <a:br>
              <a:rPr lang="fr-BE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615B9C-1EE8-1A9E-B014-64CD8A3A6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BE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59FD62D-89CB-A8BA-A0B5-BAF5CE5B7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165" y="2250429"/>
            <a:ext cx="6363669" cy="424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00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ACBCC9-A223-EE10-4E25-3E2108181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Situation : dans le Groupe de M81</a:t>
            </a:r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2207578C-2476-FCBA-A2CB-DD3272A58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6000" y="1937544"/>
            <a:ext cx="5080000" cy="4127500"/>
          </a:xfrm>
        </p:spPr>
      </p:pic>
    </p:spTree>
    <p:extLst>
      <p:ext uri="{BB962C8B-B14F-4D97-AF65-F5344CB8AC3E}">
        <p14:creationId xmlns:p14="http://schemas.microsoft.com/office/powerpoint/2010/main" val="3607180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98CE90-CC58-4B62-0255-B4E4FBD52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dirty="0"/>
              <a:t>Photographe Dane Vetter</a:t>
            </a:r>
            <a:br>
              <a:rPr lang="fr-FR" dirty="0"/>
            </a:br>
            <a:r>
              <a:rPr lang="fr-FR" dirty="0"/>
              <a:t>Caractéristiques techniques : « </a:t>
            </a:r>
            <a:r>
              <a:rPr lang="fr-FR" dirty="0" err="1"/>
              <a:t>integration</a:t>
            </a:r>
            <a:r>
              <a:rPr lang="fr-FR" dirty="0"/>
              <a:t> »</a:t>
            </a:r>
            <a:br>
              <a:rPr lang="fr-FR" dirty="0"/>
            </a:br>
            <a:r>
              <a:rPr lang="fr-FR" dirty="0"/>
              <a:t> 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FCBDDD60-BC62-C68A-5FD0-AEF42517A4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491629"/>
              </p:ext>
            </p:extLst>
          </p:nvPr>
        </p:nvGraphicFramePr>
        <p:xfrm>
          <a:off x="2740617" y="1813301"/>
          <a:ext cx="6710765" cy="3704095"/>
        </p:xfrm>
        <a:graphic>
          <a:graphicData uri="http://schemas.openxmlformats.org/drawingml/2006/table">
            <a:tbl>
              <a:tblPr/>
              <a:tblGrid>
                <a:gridCol w="1342153">
                  <a:extLst>
                    <a:ext uri="{9D8B030D-6E8A-4147-A177-3AD203B41FA5}">
                      <a16:colId xmlns:a16="http://schemas.microsoft.com/office/drawing/2014/main" val="2508590025"/>
                    </a:ext>
                  </a:extLst>
                </a:gridCol>
                <a:gridCol w="1342153">
                  <a:extLst>
                    <a:ext uri="{9D8B030D-6E8A-4147-A177-3AD203B41FA5}">
                      <a16:colId xmlns:a16="http://schemas.microsoft.com/office/drawing/2014/main" val="1967679691"/>
                    </a:ext>
                  </a:extLst>
                </a:gridCol>
                <a:gridCol w="1342153">
                  <a:extLst>
                    <a:ext uri="{9D8B030D-6E8A-4147-A177-3AD203B41FA5}">
                      <a16:colId xmlns:a16="http://schemas.microsoft.com/office/drawing/2014/main" val="1668381442"/>
                    </a:ext>
                  </a:extLst>
                </a:gridCol>
                <a:gridCol w="1342153">
                  <a:extLst>
                    <a:ext uri="{9D8B030D-6E8A-4147-A177-3AD203B41FA5}">
                      <a16:colId xmlns:a16="http://schemas.microsoft.com/office/drawing/2014/main" val="2759426448"/>
                    </a:ext>
                  </a:extLst>
                </a:gridCol>
                <a:gridCol w="1342153">
                  <a:extLst>
                    <a:ext uri="{9D8B030D-6E8A-4147-A177-3AD203B41FA5}">
                      <a16:colId xmlns:a16="http://schemas.microsoft.com/office/drawing/2014/main" val="3267075472"/>
                    </a:ext>
                  </a:extLst>
                </a:gridCol>
              </a:tblGrid>
              <a:tr h="15433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BE" dirty="0">
                          <a:solidFill>
                            <a:srgbClr val="FF0000"/>
                          </a:solidFill>
                          <a:effectLst/>
                        </a:rPr>
                        <a:t>H</a:t>
                      </a:r>
                      <a:r>
                        <a:rPr lang="el-GR" dirty="0">
                          <a:solidFill>
                            <a:srgbClr val="FF0000"/>
                          </a:solidFill>
                          <a:effectLst/>
                        </a:rPr>
                        <a:t>α</a:t>
                      </a:r>
                    </a:p>
                  </a:txBody>
                  <a:tcPr>
                    <a:lnL w="12700" cap="flat" cmpd="sng" algn="ctr">
                      <a:solidFill>
                        <a:srgbClr val="70F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F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F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F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BE">
                          <a:solidFill>
                            <a:srgbClr val="FF0000"/>
                          </a:solidFill>
                          <a:effectLst/>
                        </a:rPr>
                        <a:t>307×300″</a:t>
                      </a:r>
                    </a:p>
                  </a:txBody>
                  <a:tcPr>
                    <a:lnL w="12700" cap="flat" cmpd="sng" algn="ctr">
                      <a:solidFill>
                        <a:srgbClr val="50F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F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F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F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BE">
                          <a:solidFill>
                            <a:srgbClr val="FF0000"/>
                          </a:solidFill>
                          <a:effectLst/>
                        </a:rPr>
                        <a:t>25h 35′</a:t>
                      </a:r>
                    </a:p>
                  </a:txBody>
                  <a:tcPr>
                    <a:lnL w="12700" cap="flat" cmpd="sng" algn="ctr">
                      <a:solidFill>
                        <a:srgbClr val="20F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F8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F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F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BE">
                          <a:solidFill>
                            <a:srgbClr val="FF0000"/>
                          </a:solidFill>
                          <a:effectLst/>
                        </a:rPr>
                        <a:t>3 days in Mar 2025</a:t>
                      </a:r>
                    </a:p>
                  </a:txBody>
                  <a:tcPr>
                    <a:lnL w="12700" cap="flat" cmpd="sng" algn="ctr">
                      <a:solidFill>
                        <a:srgbClr val="E0F8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F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F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FC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fr-BE">
                          <a:solidFill>
                            <a:srgbClr val="FF0000"/>
                          </a:solidFill>
                          <a:effectLst/>
                        </a:rPr>
                        <a:t> 74%</a:t>
                      </a:r>
                    </a:p>
                  </a:txBody>
                  <a:tcPr>
                    <a:lnL w="12700" cap="flat" cmpd="sng" algn="ctr">
                      <a:solidFill>
                        <a:srgbClr val="90F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F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F6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F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0228697"/>
                  </a:ext>
                </a:extLst>
              </a:tr>
              <a:tr h="10803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BE">
                          <a:solidFill>
                            <a:srgbClr val="FF0000"/>
                          </a:solidFill>
                          <a:effectLst/>
                        </a:rPr>
                        <a:t>No filter</a:t>
                      </a:r>
                    </a:p>
                  </a:txBody>
                  <a:tcPr>
                    <a:lnL w="12700" cap="flat" cmpd="sng" algn="ctr">
                      <a:solidFill>
                        <a:srgbClr val="30F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F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F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FD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BE">
                          <a:solidFill>
                            <a:srgbClr val="FF0000"/>
                          </a:solidFill>
                          <a:effectLst/>
                        </a:rPr>
                        <a:t>354×300″</a:t>
                      </a:r>
                    </a:p>
                  </a:txBody>
                  <a:tcPr>
                    <a:lnL w="12700" cap="flat" cmpd="sng" algn="ctr">
                      <a:solidFill>
                        <a:srgbClr val="50F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F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F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FC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BE" dirty="0">
                          <a:solidFill>
                            <a:srgbClr val="FF0000"/>
                          </a:solidFill>
                          <a:effectLst/>
                        </a:rPr>
                        <a:t>29h 30′</a:t>
                      </a:r>
                    </a:p>
                  </a:txBody>
                  <a:tcPr>
                    <a:lnL w="12700" cap="flat" cmpd="sng" algn="ctr">
                      <a:solidFill>
                        <a:srgbClr val="20F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FC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F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FE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BE">
                          <a:solidFill>
                            <a:srgbClr val="FF0000"/>
                          </a:solidFill>
                          <a:effectLst/>
                        </a:rPr>
                        <a:t>5 days in 2025</a:t>
                      </a:r>
                    </a:p>
                  </a:txBody>
                  <a:tcPr>
                    <a:lnL w="12700" cap="flat" cmpd="sng" algn="ctr">
                      <a:solidFill>
                        <a:srgbClr val="70FC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F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FC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fr-BE">
                          <a:solidFill>
                            <a:srgbClr val="FF0000"/>
                          </a:solidFill>
                          <a:effectLst/>
                        </a:rPr>
                        <a:t> 37%</a:t>
                      </a:r>
                    </a:p>
                  </a:txBody>
                  <a:tcPr>
                    <a:lnL w="12700" cap="flat" cmpd="sng" algn="ctr">
                      <a:solidFill>
                        <a:srgbClr val="80F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F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F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6C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219639"/>
                  </a:ext>
                </a:extLst>
              </a:tr>
              <a:tr h="10803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BE" b="1">
                          <a:solidFill>
                            <a:srgbClr val="FF0000"/>
                          </a:solidFill>
                          <a:effectLst/>
                        </a:rPr>
                        <a:t>Totals</a:t>
                      </a:r>
                    </a:p>
                  </a:txBody>
                  <a:tcPr>
                    <a:lnL w="12700" cap="flat" cmpd="sng" algn="ctr">
                      <a:solidFill>
                        <a:srgbClr val="80FD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FC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FD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FD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BE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10FC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FE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FC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FC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BE">
                          <a:solidFill>
                            <a:srgbClr val="FF0000"/>
                          </a:solidFill>
                          <a:effectLst/>
                        </a:rPr>
                        <a:t>55h 5′</a:t>
                      </a:r>
                    </a:p>
                  </a:txBody>
                  <a:tcPr>
                    <a:lnL w="12700" cap="flat" cmpd="sng" algn="ctr">
                      <a:solidFill>
                        <a:srgbClr val="20FE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FE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FE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BE">
                          <a:solidFill>
                            <a:srgbClr val="FF0000"/>
                          </a:solidFill>
                          <a:effectLst/>
                        </a:rPr>
                        <a:t>8 days in 2025</a:t>
                      </a:r>
                    </a:p>
                  </a:txBody>
                  <a:tcPr>
                    <a:lnL w="12700" cap="flat" cmpd="sng" algn="ctr">
                      <a:solidFill>
                        <a:srgbClr val="00F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6C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F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fr-BE" dirty="0">
                          <a:solidFill>
                            <a:srgbClr val="FF0000"/>
                          </a:solidFill>
                          <a:effectLst/>
                        </a:rPr>
                        <a:t> 51%</a:t>
                      </a:r>
                    </a:p>
                  </a:txBody>
                  <a:tcPr>
                    <a:lnL w="12700" cap="flat" cmpd="sng" algn="ctr">
                      <a:solidFill>
                        <a:srgbClr val="A06C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6C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6C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6C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81126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EFCFDD0-661B-AEB1-820A-457A8C185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2525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Arial" panose="020B0604020202020204" pitchFamily="34" charset="0"/>
                <a:ea typeface="Noto Sans" panose="020B0604020202020204" pitchFamily="34" charset="0"/>
              </a:rPr>
              <a:t>Integration</a:t>
            </a:r>
            <a:endParaRPr kumimoji="0" lang="fr-FR" alt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68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1E9F7E-7877-EAC2-176C-A3FEA7360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Caractéristiques techniques : « Equipment »</a:t>
            </a:r>
            <a:br>
              <a:rPr lang="fr-FR" dirty="0"/>
            </a:br>
            <a:endParaRPr lang="fr-FR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B766FFF3-7BE6-2245-6C32-5C248C342A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379964"/>
              </p:ext>
            </p:extLst>
          </p:nvPr>
        </p:nvGraphicFramePr>
        <p:xfrm>
          <a:off x="2464231" y="1487837"/>
          <a:ext cx="7439187" cy="5005038"/>
        </p:xfrm>
        <a:graphic>
          <a:graphicData uri="http://schemas.openxmlformats.org/drawingml/2006/table">
            <a:tbl>
              <a:tblPr/>
              <a:tblGrid>
                <a:gridCol w="1263683">
                  <a:extLst>
                    <a:ext uri="{9D8B030D-6E8A-4147-A177-3AD203B41FA5}">
                      <a16:colId xmlns:a16="http://schemas.microsoft.com/office/drawing/2014/main" val="753240739"/>
                    </a:ext>
                  </a:extLst>
                </a:gridCol>
                <a:gridCol w="6175504">
                  <a:extLst>
                    <a:ext uri="{9D8B030D-6E8A-4147-A177-3AD203B41FA5}">
                      <a16:colId xmlns:a16="http://schemas.microsoft.com/office/drawing/2014/main" val="1879019778"/>
                    </a:ext>
                  </a:extLst>
                </a:gridCol>
              </a:tblGrid>
              <a:tr h="97320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fr-BE">
                          <a:solidFill>
                            <a:srgbClr val="FF0000"/>
                          </a:solidFill>
                          <a:effectLst/>
                        </a:rPr>
                        <a:t>Telescope</a:t>
                      </a:r>
                    </a:p>
                  </a:txBody>
                  <a:tcPr>
                    <a:lnL w="12700" cap="flat" cmpd="sng" algn="ctr">
                      <a:solidFill>
                        <a:srgbClr val="3025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2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25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2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fr-BE" b="1" u="none" strike="noStrike">
                          <a:solidFill>
                            <a:srgbClr val="0563C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Celestron</a:t>
                      </a:r>
                      <a:r>
                        <a:rPr lang="fr-BE" u="none" strike="noStrike">
                          <a:solidFill>
                            <a:srgbClr val="FF0000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 EdgeHD 11"</a:t>
                      </a:r>
                    </a:p>
                  </a:txBody>
                  <a:tcPr>
                    <a:lnL w="12700" cap="flat" cmpd="sng" algn="ctr">
                      <a:solidFill>
                        <a:srgbClr val="A02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2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25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191679"/>
                  </a:ext>
                </a:extLst>
              </a:tr>
              <a:tr h="97320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fr-BE">
                          <a:solidFill>
                            <a:srgbClr val="FF0000"/>
                          </a:solidFill>
                          <a:effectLst/>
                        </a:rPr>
                        <a:t>Cameras</a:t>
                      </a:r>
                    </a:p>
                  </a:txBody>
                  <a:tcPr>
                    <a:lnL w="12700" cap="flat" cmpd="sng" algn="ctr">
                      <a:solidFill>
                        <a:srgbClr val="A02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2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fr-BE" b="1" u="none" strike="noStrike">
                          <a:solidFill>
                            <a:srgbClr val="0563C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ZWO</a:t>
                      </a:r>
                      <a:r>
                        <a:rPr lang="fr-BE" u="none" strike="noStrike">
                          <a:solidFill>
                            <a:srgbClr val="FF0000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 ASI2400MC Pro</a:t>
                      </a:r>
                    </a:p>
                    <a:p>
                      <a:pPr algn="l">
                        <a:buNone/>
                      </a:pPr>
                      <a:r>
                        <a:rPr lang="fr-BE" b="1" u="none" strike="noStrike">
                          <a:solidFill>
                            <a:srgbClr val="0563C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ZWO</a:t>
                      </a:r>
                      <a:r>
                        <a:rPr lang="fr-BE" u="none" strike="noStrike">
                          <a:solidFill>
                            <a:srgbClr val="FF0000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 ASI6200MM Pro</a:t>
                      </a:r>
                    </a:p>
                  </a:txBody>
                  <a:tcPr>
                    <a:lnL w="12700" cap="flat" cmpd="sng" algn="ctr">
                      <a:solidFill>
                        <a:srgbClr val="002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1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695573"/>
                  </a:ext>
                </a:extLst>
              </a:tr>
              <a:tr h="55611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fr-BE">
                          <a:solidFill>
                            <a:srgbClr val="FF0000"/>
                          </a:solidFill>
                          <a:effectLst/>
                        </a:rPr>
                        <a:t>Mount</a:t>
                      </a:r>
                    </a:p>
                  </a:txBody>
                  <a:tcPr>
                    <a:lnL w="12700" cap="flat" cmpd="sng" algn="ctr">
                      <a:solidFill>
                        <a:srgbClr val="002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1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1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fr-BE" b="1" u="none" strike="noStrike">
                          <a:solidFill>
                            <a:srgbClr val="0563C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Sky-Watcher</a:t>
                      </a:r>
                      <a:r>
                        <a:rPr lang="fr-BE" u="none" strike="noStrike">
                          <a:solidFill>
                            <a:srgbClr val="FF0000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 EQ8-R Pro</a:t>
                      </a:r>
                    </a:p>
                  </a:txBody>
                  <a:tcPr>
                    <a:lnL w="12700" cap="flat" cmpd="sng" algn="ctr">
                      <a:solidFill>
                        <a:srgbClr val="F01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1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1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A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051393"/>
                  </a:ext>
                </a:extLst>
              </a:tr>
              <a:tr h="55611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fr-BE">
                          <a:solidFill>
                            <a:srgbClr val="FF0000"/>
                          </a:solidFill>
                          <a:effectLst/>
                        </a:rPr>
                        <a:t>Filter</a:t>
                      </a:r>
                    </a:p>
                  </a:txBody>
                  <a:tcPr>
                    <a:lnL w="12700" cap="flat" cmpd="sng" algn="ctr">
                      <a:solidFill>
                        <a:srgbClr val="F01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A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1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A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fr-BE" b="1" u="none" strike="noStrike">
                          <a:solidFill>
                            <a:srgbClr val="0563C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Astronomik</a:t>
                      </a:r>
                      <a:r>
                        <a:rPr lang="fr-BE" u="none" strike="noStrike">
                          <a:solidFill>
                            <a:srgbClr val="FF0000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 H-alpha CCD 6nm 50 mm</a:t>
                      </a:r>
                    </a:p>
                  </a:txBody>
                  <a:tcPr>
                    <a:lnL w="12700" cap="flat" cmpd="sng" algn="ctr">
                      <a:solidFill>
                        <a:srgbClr val="101A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A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A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C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3889"/>
                  </a:ext>
                </a:extLst>
              </a:tr>
              <a:tr h="97320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fr-BE">
                          <a:solidFill>
                            <a:srgbClr val="FF0000"/>
                          </a:solidFill>
                          <a:effectLst/>
                        </a:rPr>
                        <a:t>Accessories</a:t>
                      </a:r>
                    </a:p>
                  </a:txBody>
                  <a:tcPr>
                    <a:lnL w="12700" cap="flat" cmpd="sng" algn="ctr">
                      <a:solidFill>
                        <a:srgbClr val="101A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C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A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C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fr-BE" b="1" u="none" strike="noStrike">
                          <a:solidFill>
                            <a:srgbClr val="0563C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ZWO</a:t>
                      </a:r>
                      <a:r>
                        <a:rPr lang="fr-BE" u="none" strike="noStrike">
                          <a:solidFill>
                            <a:srgbClr val="FF0000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 ASIAIR Plus</a:t>
                      </a:r>
                    </a:p>
                    <a:p>
                      <a:pPr algn="l">
                        <a:buNone/>
                      </a:pPr>
                      <a:r>
                        <a:rPr lang="fr-BE" b="1" u="none" strike="noStrike">
                          <a:solidFill>
                            <a:srgbClr val="0563C1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ZWO</a:t>
                      </a:r>
                      <a:r>
                        <a:rPr lang="fr-BE" u="none" strike="noStrike">
                          <a:solidFill>
                            <a:srgbClr val="FF0000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 OAG-L</a:t>
                      </a:r>
                    </a:p>
                  </a:txBody>
                  <a:tcPr>
                    <a:lnL w="12700" cap="flat" cmpd="sng" algn="ctr">
                      <a:solidFill>
                        <a:srgbClr val="001C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C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C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1B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75397"/>
                  </a:ext>
                </a:extLst>
              </a:tr>
              <a:tr h="97320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fr-BE">
                          <a:solidFill>
                            <a:srgbClr val="FF0000"/>
                          </a:solidFill>
                          <a:effectLst/>
                        </a:rPr>
                        <a:t>Software</a:t>
                      </a:r>
                    </a:p>
                  </a:txBody>
                  <a:tcPr>
                    <a:lnL w="12700" cap="flat" cmpd="sng" algn="ctr">
                      <a:solidFill>
                        <a:srgbClr val="001C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1B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C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1C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fr-BE" b="1" u="none" strike="noStrike" dirty="0">
                          <a:solidFill>
                            <a:srgbClr val="0563C1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Adobe</a:t>
                      </a:r>
                      <a:r>
                        <a:rPr lang="fr-BE" u="none" strike="noStrike" dirty="0">
                          <a:solidFill>
                            <a:srgbClr val="FF0000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 Photoshop</a:t>
                      </a:r>
                    </a:p>
                    <a:p>
                      <a:pPr algn="l">
                        <a:buNone/>
                      </a:pPr>
                      <a:r>
                        <a:rPr lang="fr-BE" b="1" u="none" strike="noStrike" dirty="0">
                          <a:solidFill>
                            <a:srgbClr val="0563C1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Pleiades Astrophoto</a:t>
                      </a:r>
                      <a:r>
                        <a:rPr lang="fr-BE" u="none" strike="noStrike" dirty="0">
                          <a:solidFill>
                            <a:srgbClr val="FF0000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 PixInsight</a:t>
                      </a:r>
                    </a:p>
                  </a:txBody>
                  <a:tcPr>
                    <a:lnL w="12700" cap="flat" cmpd="sng" algn="ctr">
                      <a:solidFill>
                        <a:srgbClr val="801B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1B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1B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1B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17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6789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72E10D-EC56-71BA-EE60-7CF1D94ED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884" y="365125"/>
            <a:ext cx="10299915" cy="1882129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Merci pour votre attention ! </a:t>
            </a:r>
            <a:br>
              <a:rPr lang="fr-FR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BE" sz="3100" i="1" dirty="0"/>
              <a:t>Présentation au Club </a:t>
            </a:r>
            <a:r>
              <a:rPr lang="fr-BE" sz="3100" i="1" dirty="0" err="1"/>
              <a:t>Astrovega</a:t>
            </a:r>
            <a:r>
              <a:rPr lang="fr-BE" sz="3100" i="1" dirty="0"/>
              <a:t>, le mardi 24 février 2026.</a:t>
            </a:r>
            <a:br>
              <a:rPr lang="fr-FR" sz="3100" b="1" dirty="0"/>
            </a:br>
            <a:r>
              <a:rPr lang="fr-FR" sz="3100" dirty="0"/>
              <a:t>Chantal Francis (Chantal Alice)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E7F1C1B-AA7D-2E8D-1DB9-A681FFBD3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40200" y="2578747"/>
            <a:ext cx="3911600" cy="4064000"/>
          </a:xfrm>
        </p:spPr>
      </p:pic>
    </p:spTree>
    <p:extLst>
      <p:ext uri="{BB962C8B-B14F-4D97-AF65-F5344CB8AC3E}">
        <p14:creationId xmlns:p14="http://schemas.microsoft.com/office/powerpoint/2010/main" val="13272813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142</Words>
  <Application>Microsoft Macintosh PowerPoint</Application>
  <PresentationFormat>Grand écran</PresentationFormat>
  <Paragraphs>35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 APOD : 19 février 2026 IC 2574, la nébuleuse de Coddington </vt:lpstr>
      <vt:lpstr>Situation : dans le Groupe de M81</vt:lpstr>
      <vt:lpstr> Photographe Dane Vetter Caractéristiques techniques : « integration »  </vt:lpstr>
      <vt:lpstr>Caractéristiques techniques : « Equipment » </vt:lpstr>
      <vt:lpstr>Merci pour votre attention !  Présentation au Club Astrovega, le mardi 24 février 2026. Chantal Francis (Chantal Alice)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Chantal Francis</dc:creator>
  <cp:lastModifiedBy>Chantal Francis</cp:lastModifiedBy>
  <cp:revision>6</cp:revision>
  <dcterms:created xsi:type="dcterms:W3CDTF">2026-02-21T17:49:56Z</dcterms:created>
  <dcterms:modified xsi:type="dcterms:W3CDTF">2026-02-21T18:52:10Z</dcterms:modified>
</cp:coreProperties>
</file>